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6"/>
  </p:notesMasterIdLst>
  <p:handoutMasterIdLst>
    <p:handoutMasterId r:id="rId7"/>
  </p:handoutMasterIdLst>
  <p:sldIdLst>
    <p:sldId id="257" r:id="rId4"/>
    <p:sldId id="258"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45">
          <p15:clr>
            <a:srgbClr val="A4A3A4"/>
          </p15:clr>
        </p15:guide>
        <p15:guide id="8" pos="2736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F6"/>
    <a:srgbClr val="F8F2F7"/>
    <a:srgbClr val="E6D9D9"/>
    <a:srgbClr val="FFE4EF"/>
    <a:srgbClr val="F9E7ED"/>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8" autoAdjust="0"/>
    <p:restoredTop sz="95930" autoAdjust="0"/>
  </p:normalViewPr>
  <p:slideViewPr>
    <p:cSldViewPr snapToGrid="0" snapToObjects="1" showGuides="1">
      <p:cViewPr>
        <p:scale>
          <a:sx n="25" d="100"/>
          <a:sy n="25" d="100"/>
        </p:scale>
        <p:origin x="2488" y="896"/>
      </p:cViewPr>
      <p:guideLst>
        <p:guide orient="horz" pos="3318"/>
        <p:guide orient="horz" pos="288"/>
        <p:guide orient="horz" pos="20160"/>
        <p:guide orient="horz"/>
        <p:guide pos="581"/>
        <p:guide pos="27069"/>
        <p:guide pos="245"/>
        <p:guide pos="2736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7/22/19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4679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2</a:t>
            </a:fld>
            <a:endParaRPr lang="en-US" dirty="0"/>
          </a:p>
        </p:txBody>
      </p:sp>
    </p:spTree>
    <p:extLst>
      <p:ext uri="{BB962C8B-B14F-4D97-AF65-F5344CB8AC3E}">
        <p14:creationId xmlns:p14="http://schemas.microsoft.com/office/powerpoint/2010/main" val="50430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7923"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607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6074"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430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17094"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02536"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27923"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3.vml"/><Relationship Id="rId7" Type="http://schemas.openxmlformats.org/officeDocument/2006/relationships/image" Target="../media/image8.png"/><Relationship Id="rId12" Type="http://schemas.openxmlformats.org/officeDocument/2006/relationships/oleObject" Target="../embeddings/oleObject11.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6" Type="http://schemas.openxmlformats.org/officeDocument/2006/relationships/image" Target="../media/image4.wmf"/><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12.bin"/><Relationship Id="rId10" Type="http://schemas.openxmlformats.org/officeDocument/2006/relationships/oleObject" Target="../embeddings/oleObject10.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3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4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4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4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40"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0" name="Group 59"/>
          <p:cNvGrpSpPr/>
          <p:nvPr userDrawn="1"/>
        </p:nvGrpSpPr>
        <p:grpSpPr>
          <a:xfrm>
            <a:off x="-122803" y="-102882"/>
            <a:ext cx="44373863" cy="33075071"/>
            <a:chOff x="-109728" y="0"/>
            <a:chExt cx="44267567" cy="32991552"/>
          </a:xfrm>
        </p:grpSpPr>
        <p:sp>
          <p:nvSpPr>
            <p:cNvPr id="64" name="Freeform 63"/>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8"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92">
          <p15:clr>
            <a:srgbClr val="F26B43"/>
          </p15:clr>
        </p15:guide>
        <p15:guide id="2" pos="7104">
          <p15:clr>
            <a:srgbClr val="F26B43"/>
          </p15:clr>
        </p15:guide>
        <p15:guide id="3" pos="13824">
          <p15:clr>
            <a:srgbClr val="F26B43"/>
          </p15:clr>
        </p15:guide>
        <p15:guide id="4" pos="20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35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36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grpSp>
        <p:nvGrpSpPr>
          <p:cNvPr id="148" name="Group 147"/>
          <p:cNvGrpSpPr/>
          <p:nvPr userDrawn="1"/>
        </p:nvGrpSpPr>
        <p:grpSpPr>
          <a:xfrm>
            <a:off x="-11293868" y="-27534"/>
            <a:ext cx="11018865" cy="32918401"/>
            <a:chOff x="-11225189" y="-1"/>
            <a:chExt cx="11018865" cy="32918401"/>
          </a:xfrm>
        </p:grpSpPr>
        <p:sp>
          <p:nvSpPr>
            <p:cNvPr id="149" name="Rectangle 148"/>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50" name="Straight Connector 149"/>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userDrawn="1"/>
          </p:nvPicPr>
          <p:blipFill>
            <a:blip r:embed="rId11"/>
            <a:stretch>
              <a:fillRect/>
            </a:stretch>
          </p:blipFill>
          <p:spPr>
            <a:xfrm>
              <a:off x="-10740740" y="10261718"/>
              <a:ext cx="1597666" cy="1201935"/>
            </a:xfrm>
            <a:prstGeom prst="rect">
              <a:avLst/>
            </a:prstGeom>
          </p:spPr>
        </p:pic>
        <p:pic>
          <p:nvPicPr>
            <p:cNvPr id="152" name="Picture 151"/>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153" name="Group 152"/>
            <p:cNvGrpSpPr/>
            <p:nvPr userDrawn="1"/>
          </p:nvGrpSpPr>
          <p:grpSpPr>
            <a:xfrm>
              <a:off x="-9744993" y="23540957"/>
              <a:ext cx="7531182" cy="2120439"/>
              <a:chOff x="-4470427" y="11016658"/>
              <a:chExt cx="3470785" cy="974220"/>
            </a:xfrm>
          </p:grpSpPr>
          <p:grpSp>
            <p:nvGrpSpPr>
              <p:cNvPr id="159" name="Group 158"/>
              <p:cNvGrpSpPr/>
              <p:nvPr userDrawn="1"/>
            </p:nvGrpSpPr>
            <p:grpSpPr>
              <a:xfrm>
                <a:off x="-2783495" y="11060886"/>
                <a:ext cx="624431" cy="893535"/>
                <a:chOff x="-3958697" y="11117435"/>
                <a:chExt cx="779338" cy="1280430"/>
              </a:xfrm>
            </p:grpSpPr>
            <p:pic>
              <p:nvPicPr>
                <p:cNvPr id="165" name="Picture 164"/>
                <p:cNvPicPr>
                  <a:picLocks noChangeAspect="1"/>
                </p:cNvPicPr>
                <p:nvPr userDrawn="1"/>
              </p:nvPicPr>
              <p:blipFill>
                <a:blip r:embed="rId13"/>
                <a:stretch>
                  <a:fillRect/>
                </a:stretch>
              </p:blipFill>
              <p:spPr>
                <a:xfrm>
                  <a:off x="-3948160" y="11117435"/>
                  <a:ext cx="768801" cy="1090857"/>
                </a:xfrm>
                <a:prstGeom prst="rect">
                  <a:avLst/>
                </a:prstGeom>
              </p:spPr>
            </p:pic>
            <p:sp>
              <p:nvSpPr>
                <p:cNvPr id="166" name="TextBox 165"/>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60" name="Group 159"/>
              <p:cNvGrpSpPr/>
              <p:nvPr userDrawn="1"/>
            </p:nvGrpSpPr>
            <p:grpSpPr>
              <a:xfrm>
                <a:off x="-2033159" y="11060889"/>
                <a:ext cx="1033517" cy="893529"/>
                <a:chOff x="-2921738" y="11200127"/>
                <a:chExt cx="1420279" cy="1227904"/>
              </a:xfrm>
            </p:grpSpPr>
            <p:pic>
              <p:nvPicPr>
                <p:cNvPr id="163" name="Picture 162"/>
                <p:cNvPicPr>
                  <a:picLocks noChangeAspect="1"/>
                </p:cNvPicPr>
                <p:nvPr userDrawn="1"/>
              </p:nvPicPr>
              <p:blipFill>
                <a:blip r:embed="rId13"/>
                <a:stretch>
                  <a:fillRect/>
                </a:stretch>
              </p:blipFill>
              <p:spPr>
                <a:xfrm>
                  <a:off x="-2921738" y="11200127"/>
                  <a:ext cx="1420279" cy="1029694"/>
                </a:xfrm>
                <a:prstGeom prst="rect">
                  <a:avLst/>
                </a:prstGeom>
              </p:spPr>
            </p:pic>
            <p:sp>
              <p:nvSpPr>
                <p:cNvPr id="164" name="TextBox 163"/>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61" name="Picture 160"/>
              <p:cNvPicPr>
                <a:picLocks noChangeAspect="1"/>
              </p:cNvPicPr>
              <p:nvPr userDrawn="1"/>
            </p:nvPicPr>
            <p:blipFill>
              <a:blip r:embed="rId14"/>
              <a:stretch>
                <a:fillRect/>
              </a:stretch>
            </p:blipFill>
            <p:spPr>
              <a:xfrm>
                <a:off x="-4470427" y="11016658"/>
                <a:ext cx="1098742" cy="847761"/>
              </a:xfrm>
              <a:prstGeom prst="rect">
                <a:avLst/>
              </a:prstGeom>
            </p:spPr>
          </p:pic>
          <p:sp>
            <p:nvSpPr>
              <p:cNvPr id="162" name="TextBox 161"/>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54" name="Group 153"/>
            <p:cNvGrpSpPr/>
            <p:nvPr userDrawn="1"/>
          </p:nvGrpSpPr>
          <p:grpSpPr>
            <a:xfrm>
              <a:off x="-10398793" y="27751410"/>
              <a:ext cx="9323012" cy="2453251"/>
              <a:chOff x="-4754996" y="12734136"/>
              <a:chExt cx="4296559" cy="1127128"/>
            </a:xfrm>
          </p:grpSpPr>
          <p:graphicFrame>
            <p:nvGraphicFramePr>
              <p:cNvPr id="155" name="Object 154"/>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36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156" name="Object 155"/>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36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157" name="TextBox 156"/>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58" name="TextBox 157"/>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5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62" name="Group 61"/>
          <p:cNvGrpSpPr/>
          <p:nvPr userDrawn="1"/>
        </p:nvGrpSpPr>
        <p:grpSpPr>
          <a:xfrm>
            <a:off x="-122803" y="-102882"/>
            <a:ext cx="44373863" cy="33075071"/>
            <a:chOff x="-109728" y="0"/>
            <a:chExt cx="44267567" cy="32991552"/>
          </a:xfrm>
        </p:grpSpPr>
        <p:sp>
          <p:nvSpPr>
            <p:cNvPr id="63" name="Freeform 62"/>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63"/>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67"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guide id="3" pos="9360" userDrawn="1">
          <p15:clr>
            <a:srgbClr val="F26B43"/>
          </p15:clr>
        </p15:guide>
        <p15:guide id="4" pos="1828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7" name="Group 106"/>
          <p:cNvGrpSpPr/>
          <p:nvPr userDrawn="1"/>
        </p:nvGrpSpPr>
        <p:grpSpPr>
          <a:xfrm>
            <a:off x="-11225189" y="32851"/>
            <a:ext cx="11018865" cy="32918401"/>
            <a:chOff x="-11225189" y="-1"/>
            <a:chExt cx="11018865" cy="32918401"/>
          </a:xfrm>
        </p:grpSpPr>
        <p:sp>
          <p:nvSpPr>
            <p:cNvPr id="108" name="Rectangle 10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109" name="Straight Connector 10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userDrawn="1"/>
          </p:nvPicPr>
          <p:blipFill>
            <a:blip r:embed="rId4"/>
            <a:stretch>
              <a:fillRect/>
            </a:stretch>
          </p:blipFill>
          <p:spPr>
            <a:xfrm>
              <a:off x="-10740740" y="10261718"/>
              <a:ext cx="1597666" cy="1201935"/>
            </a:xfrm>
            <a:prstGeom prst="rect">
              <a:avLst/>
            </a:prstGeom>
          </p:spPr>
        </p:pic>
        <p:pic>
          <p:nvPicPr>
            <p:cNvPr id="111" name="Picture 11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112" name="Group 111"/>
            <p:cNvGrpSpPr/>
            <p:nvPr userDrawn="1"/>
          </p:nvGrpSpPr>
          <p:grpSpPr>
            <a:xfrm>
              <a:off x="-9744993" y="23540957"/>
              <a:ext cx="7531182" cy="2120439"/>
              <a:chOff x="-4470427" y="11016658"/>
              <a:chExt cx="3470785" cy="974220"/>
            </a:xfrm>
          </p:grpSpPr>
          <p:grpSp>
            <p:nvGrpSpPr>
              <p:cNvPr id="118" name="Group 117"/>
              <p:cNvGrpSpPr/>
              <p:nvPr userDrawn="1"/>
            </p:nvGrpSpPr>
            <p:grpSpPr>
              <a:xfrm>
                <a:off x="-2783495" y="11060886"/>
                <a:ext cx="624431" cy="893535"/>
                <a:chOff x="-3958697" y="11117435"/>
                <a:chExt cx="779338" cy="1280430"/>
              </a:xfrm>
            </p:grpSpPr>
            <p:pic>
              <p:nvPicPr>
                <p:cNvPr id="124" name="Picture 123"/>
                <p:cNvPicPr>
                  <a:picLocks noChangeAspect="1"/>
                </p:cNvPicPr>
                <p:nvPr userDrawn="1"/>
              </p:nvPicPr>
              <p:blipFill>
                <a:blip r:embed="rId6"/>
                <a:stretch>
                  <a:fillRect/>
                </a:stretch>
              </p:blipFill>
              <p:spPr>
                <a:xfrm>
                  <a:off x="-3948160" y="11117435"/>
                  <a:ext cx="768801" cy="1090857"/>
                </a:xfrm>
                <a:prstGeom prst="rect">
                  <a:avLst/>
                </a:prstGeom>
              </p:spPr>
            </p:pic>
            <p:sp>
              <p:nvSpPr>
                <p:cNvPr id="125" name="TextBox 12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119" name="Group 118"/>
              <p:cNvGrpSpPr/>
              <p:nvPr userDrawn="1"/>
            </p:nvGrpSpPr>
            <p:grpSpPr>
              <a:xfrm>
                <a:off x="-2033159" y="11060889"/>
                <a:ext cx="1033517" cy="893529"/>
                <a:chOff x="-2921738" y="11200127"/>
                <a:chExt cx="1420279" cy="1227904"/>
              </a:xfrm>
            </p:grpSpPr>
            <p:pic>
              <p:nvPicPr>
                <p:cNvPr id="122" name="Picture 121"/>
                <p:cNvPicPr>
                  <a:picLocks noChangeAspect="1"/>
                </p:cNvPicPr>
                <p:nvPr userDrawn="1"/>
              </p:nvPicPr>
              <p:blipFill>
                <a:blip r:embed="rId6"/>
                <a:stretch>
                  <a:fillRect/>
                </a:stretch>
              </p:blipFill>
              <p:spPr>
                <a:xfrm>
                  <a:off x="-2921738" y="11200127"/>
                  <a:ext cx="1420279" cy="1029694"/>
                </a:xfrm>
                <a:prstGeom prst="rect">
                  <a:avLst/>
                </a:prstGeom>
              </p:spPr>
            </p:pic>
            <p:sp>
              <p:nvSpPr>
                <p:cNvPr id="123" name="TextBox 12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120" name="Picture 119"/>
              <p:cNvPicPr>
                <a:picLocks noChangeAspect="1"/>
              </p:cNvPicPr>
              <p:nvPr userDrawn="1"/>
            </p:nvPicPr>
            <p:blipFill>
              <a:blip r:embed="rId7"/>
              <a:stretch>
                <a:fillRect/>
              </a:stretch>
            </p:blipFill>
            <p:spPr>
              <a:xfrm>
                <a:off x="-4470427" y="11016658"/>
                <a:ext cx="1098742" cy="847761"/>
              </a:xfrm>
              <a:prstGeom prst="rect">
                <a:avLst/>
              </a:prstGeom>
            </p:spPr>
          </p:pic>
          <p:sp>
            <p:nvSpPr>
              <p:cNvPr id="121" name="TextBox 12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113" name="Group 112"/>
            <p:cNvGrpSpPr/>
            <p:nvPr userDrawn="1"/>
          </p:nvGrpSpPr>
          <p:grpSpPr>
            <a:xfrm>
              <a:off x="-10398793" y="27751410"/>
              <a:ext cx="9323012" cy="2453251"/>
              <a:chOff x="-4754996" y="12734136"/>
              <a:chExt cx="4296559" cy="1127128"/>
            </a:xfrm>
          </p:grpSpPr>
          <p:graphicFrame>
            <p:nvGraphicFramePr>
              <p:cNvPr id="114" name="Object 113"/>
              <p:cNvGraphicFramePr>
                <a:graphicFrameLocks noChangeAspect="1"/>
              </p:cNvGraphicFramePr>
              <p:nvPr userDrawn="1">
                <p:extLst>
                  <p:ext uri="{D42A27DB-BD31-4B8C-83A1-F6EECF244321}">
                    <p14:modId xmlns:p14="http://schemas.microsoft.com/office/powerpoint/2010/main" val="1449971961"/>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8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115" name="Object 114"/>
              <p:cNvGraphicFramePr>
                <a:graphicFrameLocks noChangeAspect="1"/>
              </p:cNvGraphicFramePr>
              <p:nvPr userDrawn="1">
                <p:extLst>
                  <p:ext uri="{D42A27DB-BD31-4B8C-83A1-F6EECF244321}">
                    <p14:modId xmlns:p14="http://schemas.microsoft.com/office/powerpoint/2010/main" val="358709225"/>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8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116" name="TextBox 11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117" name="TextBox 11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126" name="Group 125"/>
          <p:cNvGrpSpPr/>
          <p:nvPr userDrawn="1"/>
        </p:nvGrpSpPr>
        <p:grpSpPr>
          <a:xfrm>
            <a:off x="44157839" y="-22213"/>
            <a:ext cx="11062139" cy="32973465"/>
            <a:chOff x="44157839" y="-55065"/>
            <a:chExt cx="11062139" cy="32973465"/>
          </a:xfrm>
        </p:grpSpPr>
        <p:sp>
          <p:nvSpPr>
            <p:cNvPr id="127" name="Rectangle 12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128" name="Object 127"/>
            <p:cNvGraphicFramePr>
              <a:graphicFrameLocks noChangeAspect="1"/>
            </p:cNvGraphicFramePr>
            <p:nvPr userDrawn="1">
              <p:extLst>
                <p:ext uri="{D42A27DB-BD31-4B8C-83A1-F6EECF244321}">
                  <p14:modId xmlns:p14="http://schemas.microsoft.com/office/powerpoint/2010/main" val="1733497096"/>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8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129" name="Picture 12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130" name="Object 129"/>
            <p:cNvGraphicFramePr>
              <a:graphicFrameLocks noChangeAspect="1"/>
            </p:cNvGraphicFramePr>
            <p:nvPr userDrawn="1">
              <p:extLst>
                <p:ext uri="{D42A27DB-BD31-4B8C-83A1-F6EECF244321}">
                  <p14:modId xmlns:p14="http://schemas.microsoft.com/office/powerpoint/2010/main" val="4254524331"/>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8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131" name="Group 130"/>
            <p:cNvGrpSpPr/>
            <p:nvPr userDrawn="1"/>
          </p:nvGrpSpPr>
          <p:grpSpPr>
            <a:xfrm>
              <a:off x="44487207" y="29414560"/>
              <a:ext cx="10354213" cy="1265612"/>
              <a:chOff x="44200453" y="28362386"/>
              <a:chExt cx="9771399" cy="1090622"/>
            </a:xfrm>
          </p:grpSpPr>
          <p:sp>
            <p:nvSpPr>
              <p:cNvPr id="133" name="Rounded Rectangle 13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135" name="TextBox 134"/>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TextBox 59"/>
          <p:cNvSpPr txBox="1"/>
          <p:nvPr userDrawn="1"/>
        </p:nvSpPr>
        <p:spPr>
          <a:xfrm>
            <a:off x="44487207" y="31252859"/>
            <a:ext cx="7629577" cy="1399638"/>
          </a:xfrm>
          <a:prstGeom prst="rect">
            <a:avLst/>
          </a:prstGeom>
          <a:noFill/>
        </p:spPr>
        <p:txBody>
          <a:bodyPr wrap="square" lIns="65304" tIns="32651" rIns="65304" bIns="32651"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pPr marL="280988" indent="-280988">
              <a:lnSpc>
                <a:spcPts val="2600"/>
              </a:lnSpc>
            </a:pPr>
            <a:r>
              <a:rPr lang="en-US" sz="2800" dirty="0">
                <a:solidFill>
                  <a:schemeClr val="bg1"/>
                </a:solidFill>
              </a:rPr>
              <a:t>©2015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        </a:t>
            </a:r>
          </a:p>
          <a:p>
            <a:pPr marL="280988"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0" name="Group 39"/>
          <p:cNvGrpSpPr/>
          <p:nvPr userDrawn="1"/>
        </p:nvGrpSpPr>
        <p:grpSpPr>
          <a:xfrm>
            <a:off x="-122803" y="-102882"/>
            <a:ext cx="44373863" cy="33075071"/>
            <a:chOff x="-109728" y="0"/>
            <a:chExt cx="44267567" cy="32991552"/>
          </a:xfrm>
        </p:grpSpPr>
        <p:sp>
          <p:nvSpPr>
            <p:cNvPr id="41" name="Freeform 40"/>
            <p:cNvSpPr/>
            <p:nvPr userDrawn="1"/>
          </p:nvSpPr>
          <p:spPr>
            <a:xfrm>
              <a:off x="-38239" y="18087"/>
              <a:ext cx="43929439" cy="32973465"/>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2">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p:cNvSpPr/>
            <p:nvPr userDrawn="1"/>
          </p:nvSpPr>
          <p:spPr>
            <a:xfrm flipH="1" flipV="1">
              <a:off x="-38240" y="18087"/>
              <a:ext cx="43929437" cy="3295649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userDrawn="1"/>
          </p:nvSpPr>
          <p:spPr>
            <a:xfrm>
              <a:off x="-109728" y="0"/>
              <a:ext cx="44000928" cy="32991552"/>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p:cNvSpPr>
              <a:spLocks noChangeArrowheads="1"/>
            </p:cNvSpPr>
            <p:nvPr/>
          </p:nvSpPr>
          <p:spPr bwMode="auto">
            <a:xfrm>
              <a:off x="266639" y="339852"/>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grpSp>
      <p:sp>
        <p:nvSpPr>
          <p:cNvPr id="45" name="Text Box 14"/>
          <p:cNvSpPr txBox="1">
            <a:spLocks noChangeArrowheads="1"/>
          </p:cNvSpPr>
          <p:nvPr userDrawn="1"/>
        </p:nvSpPr>
        <p:spPr bwMode="auto">
          <a:xfrm>
            <a:off x="1603881" y="32173892"/>
            <a:ext cx="2514600" cy="356825"/>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google.com/url?sa=i&amp;source=images&amp;cd=&amp;ved=2ahUKEwjM-sCursHjAhURd98KHZ1lAl4QjRx6BAgBEAU&amp;url=https%3A%2F%2Fwww.symmetrymagazine.org%2Farticle%2Flhc-scientists-detect-most-favored-higgs-decay&amp;psig=AOvVaw35bm1k1U0xykcQYYu7FIdz&amp;ust=1563638681387966" TargetMode="External"/><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1.jpe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3.jp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5.jpe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hyperlink" Target="https://www.google.com/url?sa=i&amp;source=images&amp;cd=&amp;ved=2ahUKEwjM-sCursHjAhURd98KHZ1lAl4QjRx6BAgBEAU&amp;url=https%3A%2F%2Fwww.symmetrymagazine.org%2Farticle%2Flhc-scientists-detect-most-favored-higgs-decay&amp;psig=AOvVaw35bm1k1U0xykcQYYu7FIdz&amp;ust=1563638681387966" TargetMode="External"/><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1.jpe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hyperlink" Target="https://www.google.com/url?sa=i&amp;source=images&amp;cd=&amp;ved=2ahUKEwjJ1ZGhrMHjAhXhct8KHUrAAdkQjRx6BAgBEAU&amp;url=https%3A%2F%2Fwww.researchgate.net%2Ffigure%2FSatellite-view-of-LHC-tunnel-with-the-four-detectors_fig1_40534612&amp;psig=AOvVaw1GVRzI7PJhKJddSM8s43rt&amp;ust=1563638122604269" TargetMode="External"/><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3.jp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hyperlink" Target="https://www.google.com/url?sa=i&amp;source=images&amp;cd=&amp;ved=2ahUKEwiqkoi_r8HjAhUqm-AKHQL-CM4QjRx6BAgBEAU&amp;url=https%3A%2F%2Fwww.researchgate.net%2Ffigure%2FSchematic-of-the-ATLAS-detector_fig9_279019406&amp;psig=AOvVaw39PPEDsX4rk1thXM9MuiUx&amp;ust=1563638656497830" TargetMode="External"/><Relationship Id="rId19"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5.jpe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F09199-1F30-BD4F-839C-9F44265A4ED1}"/>
              </a:ext>
            </a:extLst>
          </p:cNvPr>
          <p:cNvSpPr/>
          <p:nvPr/>
        </p:nvSpPr>
        <p:spPr>
          <a:xfrm>
            <a:off x="33378910" y="25580607"/>
            <a:ext cx="10058400" cy="680719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4" name="Rectangle 23">
            <a:extLst>
              <a:ext uri="{FF2B5EF4-FFF2-40B4-BE49-F238E27FC236}">
                <a16:creationId xmlns:a16="http://schemas.microsoft.com/office/drawing/2014/main" id="{4589720D-6B8A-EC43-817C-B7B0EBEBF481}"/>
              </a:ext>
            </a:extLst>
          </p:cNvPr>
          <p:cNvSpPr/>
          <p:nvPr/>
        </p:nvSpPr>
        <p:spPr>
          <a:xfrm>
            <a:off x="33459262" y="14221675"/>
            <a:ext cx="10058400" cy="10637237"/>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3408713" y="5548749"/>
            <a:ext cx="10058400" cy="7893007"/>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2" name="Rectangle 21">
            <a:extLst>
              <a:ext uri="{FF2B5EF4-FFF2-40B4-BE49-F238E27FC236}">
                <a16:creationId xmlns:a16="http://schemas.microsoft.com/office/drawing/2014/main" id="{9EC9CE85-D429-C34A-AD57-1443C460C68C}"/>
              </a:ext>
            </a:extLst>
          </p:cNvPr>
          <p:cNvSpPr/>
          <p:nvPr/>
        </p:nvSpPr>
        <p:spPr>
          <a:xfrm>
            <a:off x="11394503" y="5690182"/>
            <a:ext cx="20899275" cy="1093775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431099" y="14488736"/>
            <a:ext cx="10058400" cy="17997864"/>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31099" y="5548749"/>
            <a:ext cx="10058400" cy="8554113"/>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 name="Text Placeholder 1"/>
          <p:cNvSpPr>
            <a:spLocks noGrp="1"/>
          </p:cNvSpPr>
          <p:nvPr>
            <p:ph type="body" sz="quarter" idx="10"/>
          </p:nvPr>
        </p:nvSpPr>
        <p:spPr>
          <a:xfrm>
            <a:off x="373538" y="6212762"/>
            <a:ext cx="10056813" cy="7977546"/>
          </a:xfrm>
        </p:spPr>
        <p:txBody>
          <a:bodyPr/>
          <a:lstStyle/>
          <a:p>
            <a:r>
              <a:rPr lang="en-US" sz="3300" dirty="0">
                <a:solidFill>
                  <a:schemeClr val="tx1"/>
                </a:solidFill>
              </a:rPr>
              <a:t>Major objectives of the largest proton-proton collider in the world, the Large Hadron Collider (LHC) at CERN, include the search for the Higgs Boson and Dark Matter.</a:t>
            </a:r>
          </a:p>
          <a:p>
            <a:endParaRPr lang="en-US" sz="3300" dirty="0">
              <a:solidFill>
                <a:schemeClr val="tx1"/>
              </a:solidFill>
            </a:endParaRPr>
          </a:p>
          <a:p>
            <a:r>
              <a:rPr lang="en-US" sz="3300" dirty="0">
                <a:solidFill>
                  <a:schemeClr val="tx1"/>
                </a:solidFill>
              </a:rPr>
              <a:t>In 2024, the LHC is set to be upgraded to the High-Luminosity LHC (HL-LHC), where the energy and rate of collisions will increase.</a:t>
            </a:r>
          </a:p>
          <a:p>
            <a:endParaRPr lang="en-US" sz="3300" dirty="0">
              <a:solidFill>
                <a:schemeClr val="tx1"/>
              </a:solidFill>
            </a:endParaRPr>
          </a:p>
          <a:p>
            <a:r>
              <a:rPr lang="en-US" sz="3300" dirty="0">
                <a:solidFill>
                  <a:schemeClr val="tx1"/>
                </a:solidFill>
              </a:rPr>
              <a:t>ATLAS, one of the four</a:t>
            </a:r>
            <a:br>
              <a:rPr lang="en-US" sz="3300" dirty="0">
                <a:solidFill>
                  <a:schemeClr val="tx1"/>
                </a:solidFill>
              </a:rPr>
            </a:br>
            <a:r>
              <a:rPr lang="en-US" sz="3300" dirty="0">
                <a:solidFill>
                  <a:schemeClr val="tx1"/>
                </a:solidFill>
              </a:rPr>
              <a:t>experiments, must replace</a:t>
            </a:r>
            <a:br>
              <a:rPr lang="en-US" sz="3300" dirty="0">
                <a:solidFill>
                  <a:schemeClr val="tx1"/>
                </a:solidFill>
              </a:rPr>
            </a:br>
            <a:r>
              <a:rPr lang="en-US" sz="3300" dirty="0">
                <a:solidFill>
                  <a:schemeClr val="tx1"/>
                </a:solidFill>
              </a:rPr>
              <a:t>its radiation-damaged</a:t>
            </a:r>
            <a:br>
              <a:rPr lang="en-US" sz="3300" dirty="0">
                <a:solidFill>
                  <a:schemeClr val="tx1"/>
                </a:solidFill>
              </a:rPr>
            </a:br>
            <a:r>
              <a:rPr lang="en-US" sz="3300" dirty="0">
                <a:solidFill>
                  <a:schemeClr val="tx1"/>
                </a:solidFill>
              </a:rPr>
              <a:t>detector with a new design</a:t>
            </a:r>
            <a:br>
              <a:rPr lang="en-US" sz="3300" dirty="0">
                <a:solidFill>
                  <a:schemeClr val="tx1"/>
                </a:solidFill>
              </a:rPr>
            </a:br>
            <a:r>
              <a:rPr lang="en-US" sz="3300" dirty="0">
                <a:solidFill>
                  <a:schemeClr val="tx1"/>
                </a:solidFill>
              </a:rPr>
              <a:t>that can withstand the </a:t>
            </a:r>
            <a:br>
              <a:rPr lang="en-US" sz="3300" dirty="0">
                <a:solidFill>
                  <a:schemeClr val="tx1"/>
                </a:solidFill>
              </a:rPr>
            </a:br>
            <a:r>
              <a:rPr lang="en-US" sz="3300" dirty="0">
                <a:solidFill>
                  <a:schemeClr val="tx1"/>
                </a:solidFill>
              </a:rPr>
              <a:t>higher luminosity.</a:t>
            </a:r>
          </a:p>
        </p:txBody>
      </p:sp>
      <p:sp>
        <p:nvSpPr>
          <p:cNvPr id="3" name="Text Placeholder 2"/>
          <p:cNvSpPr>
            <a:spLocks noGrp="1"/>
          </p:cNvSpPr>
          <p:nvPr>
            <p:ph type="body" sz="quarter" idx="11"/>
          </p:nvPr>
        </p:nvSpPr>
        <p:spPr>
          <a:xfrm>
            <a:off x="446076" y="5548749"/>
            <a:ext cx="10048875" cy="754045"/>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26067" y="14481048"/>
            <a:ext cx="10050462" cy="754045"/>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1423140" y="6378481"/>
            <a:ext cx="14050088" cy="9805739"/>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Length</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a:p>
            <a:pPr indent="-571471"/>
            <a:endParaRPr lang="en-US" sz="3300" dirty="0">
              <a:solidFill>
                <a:schemeClr val="tx1"/>
              </a:solidFill>
            </a:endParaRPr>
          </a:p>
          <a:p>
            <a:r>
              <a:rPr lang="en-US" sz="3300" dirty="0" err="1">
                <a:solidFill>
                  <a:schemeClr val="tx1"/>
                </a:solidFill>
                <a:latin typeface="Times New Roman" panose="02020603050405020304" pitchFamily="18" charset="0"/>
                <a:cs typeface="Times New Roman" panose="02020603050405020304" pitchFamily="18" charset="0"/>
              </a:rPr>
              <a:t>VisuallyInspectPositions.vi</a:t>
            </a:r>
            <a:r>
              <a:rPr lang="en-US" sz="3300" dirty="0">
                <a:solidFill>
                  <a:schemeClr val="tx1"/>
                </a:solidFill>
                <a:latin typeface="Times New Roman" panose="02020603050405020304" pitchFamily="18" charset="0"/>
                <a:cs typeface="Times New Roman" panose="02020603050405020304" pitchFamily="18" charset="0"/>
              </a:rPr>
              <a:t> was used to take 25 pictures of each corner. Using these pictures, templates of varying lengths and constant width were cut for Fiducial Marks F, E, I, and G (refer to the sensor diagram).</a:t>
            </a:r>
          </a:p>
          <a:p>
            <a:endParaRPr lang="en-US" sz="3300" dirty="0">
              <a:solidFill>
                <a:schemeClr val="tx1"/>
              </a:solidFill>
            </a:endParaRPr>
          </a:p>
          <a:p>
            <a:r>
              <a:rPr lang="en-US" sz="3300" dirty="0" err="1">
                <a:solidFill>
                  <a:schemeClr val="tx1"/>
                </a:solidFill>
                <a:latin typeface="Times New Roman" panose="02020603050405020304" pitchFamily="18" charset="0"/>
                <a:cs typeface="Times New Roman" panose="02020603050405020304" pitchFamily="18" charset="0"/>
              </a:rPr>
              <a:t>PatternMatch.vi</a:t>
            </a:r>
            <a:r>
              <a:rPr lang="en-US" sz="3300" dirty="0">
                <a:solidFill>
                  <a:schemeClr val="tx1"/>
                </a:solidFill>
                <a:latin typeface="Times New Roman" panose="02020603050405020304" pitchFamily="18" charset="0"/>
                <a:cs typeface="Times New Roman" panose="02020603050405020304" pitchFamily="18" charset="0"/>
              </a:rPr>
              <a:t> was used to pattern match each of the four Fiducial Marks in each picture. This wa</a:t>
            </a:r>
            <a:r>
              <a:rPr lang="en-US" sz="3300" dirty="0">
                <a:solidFill>
                  <a:schemeClr val="tx1"/>
                </a:solidFill>
              </a:rPr>
              <a:t>s repeated for each template, and for a second sensor.</a:t>
            </a:r>
            <a:endParaRPr lang="en-US" sz="33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22"/>
          </p:nvPr>
        </p:nvSpPr>
        <p:spPr>
          <a:xfrm>
            <a:off x="11424306" y="5548749"/>
            <a:ext cx="20870639" cy="754045"/>
          </a:xfrm>
          <a:solidFill>
            <a:schemeClr val="accent1">
              <a:lumMod val="60000"/>
              <a:lumOff val="40000"/>
            </a:schemeClr>
          </a:solidFill>
        </p:spPr>
        <p:txBody>
          <a:bodyPr/>
          <a:lstStyle/>
          <a:p>
            <a:r>
              <a:rPr lang="en-US" u="none" dirty="0"/>
              <a:t>Methods</a:t>
            </a:r>
          </a:p>
        </p:txBody>
      </p:sp>
      <p:sp>
        <p:nvSpPr>
          <p:cNvPr id="9" name="Text Placeholder 8"/>
          <p:cNvSpPr>
            <a:spLocks noGrp="1"/>
          </p:cNvSpPr>
          <p:nvPr>
            <p:ph type="body" sz="quarter" idx="25"/>
          </p:nvPr>
        </p:nvSpPr>
        <p:spPr>
          <a:solidFill>
            <a:schemeClr val="accent1">
              <a:lumMod val="60000"/>
              <a:lumOff val="40000"/>
            </a:schemeClr>
          </a:solidFill>
        </p:spPr>
        <p:txBody>
          <a:bodyPr/>
          <a:lstStyle/>
          <a:p>
            <a:r>
              <a:rPr lang="en-US" u="none" dirty="0"/>
              <a:t>Conclusions</a:t>
            </a:r>
          </a:p>
        </p:txBody>
      </p:sp>
      <p:sp>
        <p:nvSpPr>
          <p:cNvPr id="10" name="Text Placeholder 9"/>
          <p:cNvSpPr>
            <a:spLocks noGrp="1"/>
          </p:cNvSpPr>
          <p:nvPr>
            <p:ph type="body" sz="quarter" idx="26"/>
          </p:nvPr>
        </p:nvSpPr>
        <p:spPr>
          <a:xfrm>
            <a:off x="33390292" y="6378481"/>
            <a:ext cx="10047018" cy="6758751"/>
          </a:xfrm>
        </p:spPr>
        <p:txBody>
          <a:bodyPr/>
          <a:lstStyle/>
          <a:p>
            <a:r>
              <a:rPr lang="en-US" sz="3300" dirty="0">
                <a:solidFill>
                  <a:schemeClr val="tx1"/>
                </a:solidFill>
              </a:rPr>
              <a:t>The efficiency and accuracy of the pattern matching largely depends on the settings and the template. For each Fiducial Mark, there is a set up that optimizes pattern matching.</a:t>
            </a:r>
          </a:p>
          <a:p>
            <a:endParaRPr lang="en-US" sz="3300" dirty="0">
              <a:solidFill>
                <a:schemeClr val="tx1"/>
              </a:solidFill>
            </a:endParaRPr>
          </a:p>
          <a:p>
            <a:r>
              <a:rPr lang="en-US" sz="3300" dirty="0">
                <a:solidFill>
                  <a:schemeClr val="tx1"/>
                </a:solidFill>
              </a:rPr>
              <a:t>These findings are ultimately a small part of the whole. A majority of this project consists of developing the software and procedures for these tests. Since pattern matching is used throughout the assembly process, these procedures can be re-used. This will become a part of the stave assemble process, which will be used in the ATLAS experiment in the HL-LHC.</a:t>
            </a:r>
          </a:p>
        </p:txBody>
      </p:sp>
      <p:sp>
        <p:nvSpPr>
          <p:cNvPr id="11" name="Text Placeholder 10"/>
          <p:cNvSpPr>
            <a:spLocks noGrp="1"/>
          </p:cNvSpPr>
          <p:nvPr>
            <p:ph type="body" sz="quarter" idx="27"/>
          </p:nvPr>
        </p:nvSpPr>
        <p:spPr>
          <a:xfrm>
            <a:off x="33390292" y="14157755"/>
            <a:ext cx="10047018" cy="754045"/>
          </a:xfrm>
          <a:solidFill>
            <a:schemeClr val="accent1">
              <a:lumMod val="60000"/>
              <a:lumOff val="40000"/>
            </a:schemeClr>
          </a:solidFill>
        </p:spPr>
        <p:txBody>
          <a:bodyPr/>
          <a:lstStyle/>
          <a:p>
            <a:r>
              <a:rPr lang="en-US" u="none" dirty="0"/>
              <a:t>References</a:t>
            </a:r>
          </a:p>
        </p:txBody>
      </p:sp>
      <p:sp>
        <p:nvSpPr>
          <p:cNvPr id="12" name="Text Placeholder 11"/>
          <p:cNvSpPr>
            <a:spLocks noGrp="1"/>
          </p:cNvSpPr>
          <p:nvPr>
            <p:ph type="body" sz="quarter" idx="28"/>
          </p:nvPr>
        </p:nvSpPr>
        <p:spPr>
          <a:xfrm>
            <a:off x="33390292" y="15011402"/>
            <a:ext cx="10052050" cy="969474"/>
          </a:xfrm>
        </p:spPr>
        <p:txBody>
          <a:bodyPr/>
          <a:lstStyle/>
          <a:p>
            <a:endParaRPr lang="en-US" sz="3300" dirty="0"/>
          </a:p>
        </p:txBody>
      </p:sp>
      <p:sp>
        <p:nvSpPr>
          <p:cNvPr id="13" name="Text Placeholder 12"/>
          <p:cNvSpPr>
            <a:spLocks noGrp="1"/>
          </p:cNvSpPr>
          <p:nvPr>
            <p:ph type="body" sz="quarter" idx="29"/>
          </p:nvPr>
        </p:nvSpPr>
        <p:spPr>
          <a:xfrm>
            <a:off x="33360489" y="25451545"/>
            <a:ext cx="10047018" cy="754045"/>
          </a:xfrm>
          <a:solidFill>
            <a:schemeClr val="accent1">
              <a:lumMod val="60000"/>
              <a:lumOff val="40000"/>
            </a:schemeClr>
          </a:solidFill>
        </p:spPr>
        <p:txBody>
          <a:bodyPr/>
          <a:lstStyle/>
          <a:p>
            <a:r>
              <a:rPr lang="en-US" u="none" dirty="0"/>
              <a:t>Acknowledgements and Contact Information</a:t>
            </a:r>
          </a:p>
        </p:txBody>
      </p:sp>
      <p:sp>
        <p:nvSpPr>
          <p:cNvPr id="14" name="Text Placeholder 13"/>
          <p:cNvSpPr>
            <a:spLocks noGrp="1"/>
          </p:cNvSpPr>
          <p:nvPr>
            <p:ph type="body" sz="quarter" idx="30"/>
          </p:nvPr>
        </p:nvSpPr>
        <p:spPr>
          <a:xfrm>
            <a:off x="33360489" y="26205590"/>
            <a:ext cx="10052050" cy="830975"/>
          </a:xfrm>
        </p:spPr>
        <p:txBody>
          <a:bodyPr/>
          <a:lstStyle/>
          <a:p>
            <a:r>
              <a:rPr lang="en-US" sz="2400" dirty="0" err="1"/>
              <a:t>iriawang@brandeis.edu</a:t>
            </a:r>
            <a:endParaRPr lang="en-US" sz="2400" dirty="0"/>
          </a:p>
        </p:txBody>
      </p:sp>
      <p:sp>
        <p:nvSpPr>
          <p:cNvPr id="15" name="Text Placeholder 14"/>
          <p:cNvSpPr>
            <a:spLocks noGrp="1"/>
          </p:cNvSpPr>
          <p:nvPr>
            <p:ph type="body" sz="quarter" idx="96"/>
          </p:nvPr>
        </p:nvSpPr>
        <p:spPr>
          <a:xfrm>
            <a:off x="453890" y="15228483"/>
            <a:ext cx="10056813" cy="17159322"/>
          </a:xfrm>
        </p:spPr>
        <p:txBody>
          <a:bodyPr/>
          <a:lstStyle/>
          <a:p>
            <a:r>
              <a:rPr lang="en-US" sz="3300" dirty="0">
                <a:solidFill>
                  <a:schemeClr val="tx1"/>
                </a:solidFill>
              </a:rPr>
              <a:t>The innermost </a:t>
            </a:r>
            <a:br>
              <a:rPr lang="en-US" sz="3300" dirty="0">
                <a:solidFill>
                  <a:schemeClr val="tx1"/>
                </a:solidFill>
              </a:rPr>
            </a:br>
            <a:r>
              <a:rPr lang="en-US" sz="3300" dirty="0">
                <a:solidFill>
                  <a:schemeClr val="tx1"/>
                </a:solidFill>
              </a:rPr>
              <a:t>part of the</a:t>
            </a:r>
            <a:br>
              <a:rPr lang="en-US" sz="3300" dirty="0">
                <a:solidFill>
                  <a:schemeClr val="tx1"/>
                </a:solidFill>
              </a:rPr>
            </a:br>
            <a:r>
              <a:rPr lang="en-US" sz="3300" dirty="0">
                <a:solidFill>
                  <a:schemeClr val="tx1"/>
                </a:solidFill>
              </a:rPr>
              <a:t>ATLAS</a:t>
            </a:r>
            <a:br>
              <a:rPr lang="en-US" sz="3300" dirty="0">
                <a:solidFill>
                  <a:schemeClr val="tx1"/>
                </a:solidFill>
              </a:rPr>
            </a:br>
            <a:r>
              <a:rPr lang="en-US" sz="3300" dirty="0">
                <a:solidFill>
                  <a:schemeClr val="tx1"/>
                </a:solidFill>
              </a:rPr>
              <a:t>detector is the</a:t>
            </a:r>
            <a:br>
              <a:rPr lang="en-US" sz="3300" dirty="0">
                <a:solidFill>
                  <a:schemeClr val="tx1"/>
                </a:solidFill>
              </a:rPr>
            </a:br>
            <a:r>
              <a:rPr lang="en-US" sz="3300" dirty="0">
                <a:solidFill>
                  <a:schemeClr val="tx1"/>
                </a:solidFill>
              </a:rPr>
              <a:t>inner tracker</a:t>
            </a:r>
            <a:br>
              <a:rPr lang="en-US" sz="3300" dirty="0">
                <a:solidFill>
                  <a:schemeClr val="tx1"/>
                </a:solidFill>
              </a:rPr>
            </a:br>
            <a:r>
              <a:rPr lang="en-US" sz="3300" dirty="0">
                <a:solidFill>
                  <a:schemeClr val="tx1"/>
                </a:solidFill>
              </a:rPr>
              <a:t>(</a:t>
            </a:r>
            <a:r>
              <a:rPr lang="en-US" sz="3300" dirty="0" err="1">
                <a:solidFill>
                  <a:schemeClr val="tx1"/>
                </a:solidFill>
              </a:rPr>
              <a:t>ITk</a:t>
            </a:r>
            <a:r>
              <a:rPr lang="en-US" sz="3300" dirty="0">
                <a:solidFill>
                  <a:schemeClr val="tx1"/>
                </a:solidFill>
              </a:rPr>
              <a:t>). It is </a:t>
            </a:r>
            <a:br>
              <a:rPr lang="en-US" sz="3300" dirty="0">
                <a:solidFill>
                  <a:schemeClr val="tx1"/>
                </a:solidFill>
              </a:rPr>
            </a:br>
            <a:r>
              <a:rPr lang="en-US" sz="3300" dirty="0">
                <a:solidFill>
                  <a:schemeClr val="tx1"/>
                </a:solidFill>
              </a:rPr>
              <a:t>made up of</a:t>
            </a:r>
            <a:br>
              <a:rPr lang="en-US" sz="3300" dirty="0">
                <a:solidFill>
                  <a:schemeClr val="tx1"/>
                </a:solidFill>
              </a:rPr>
            </a:br>
            <a:r>
              <a:rPr lang="en-US" sz="3300" dirty="0">
                <a:solidFill>
                  <a:schemeClr val="tx1"/>
                </a:solidFill>
              </a:rPr>
              <a:t>concentric</a:t>
            </a:r>
            <a:br>
              <a:rPr lang="en-US" sz="3300" dirty="0">
                <a:solidFill>
                  <a:schemeClr val="tx1"/>
                </a:solidFill>
              </a:rPr>
            </a:br>
            <a:r>
              <a:rPr lang="en-US" sz="3300" dirty="0">
                <a:solidFill>
                  <a:schemeClr val="tx1"/>
                </a:solidFill>
              </a:rPr>
              <a:t>cylinders, with</a:t>
            </a:r>
            <a:br>
              <a:rPr lang="en-US" sz="3300" dirty="0">
                <a:solidFill>
                  <a:schemeClr val="tx1"/>
                </a:solidFill>
              </a:rPr>
            </a:br>
            <a:r>
              <a:rPr lang="en-US" sz="3300" dirty="0">
                <a:solidFill>
                  <a:schemeClr val="tx1"/>
                </a:solidFill>
              </a:rPr>
              <a:t>a barrel and two end-caps.</a:t>
            </a:r>
          </a:p>
          <a:p>
            <a:endParaRPr lang="en-US" sz="3300" dirty="0">
              <a:solidFill>
                <a:schemeClr val="tx1"/>
              </a:solidFill>
            </a:endParaRPr>
          </a:p>
          <a:p>
            <a:r>
              <a:rPr lang="en-US" sz="3300" dirty="0">
                <a:solidFill>
                  <a:schemeClr val="tx1"/>
                </a:solidFill>
              </a:rPr>
              <a:t>A stave is a basic unit of the barrel.</a:t>
            </a:r>
            <a:br>
              <a:rPr lang="en-US" sz="3300" dirty="0">
                <a:solidFill>
                  <a:schemeClr val="tx1"/>
                </a:solidFill>
              </a:rPr>
            </a:br>
            <a:r>
              <a:rPr lang="en-US" sz="3300" dirty="0">
                <a:solidFill>
                  <a:schemeClr val="tx1"/>
                </a:solidFill>
              </a:rPr>
              <a:t>Each one has a stave core and 14</a:t>
            </a:r>
            <a:br>
              <a:rPr lang="en-US" sz="3300" dirty="0">
                <a:solidFill>
                  <a:schemeClr val="tx1"/>
                </a:solidFill>
              </a:rPr>
            </a:br>
            <a:r>
              <a:rPr lang="en-US" sz="3300" dirty="0">
                <a:solidFill>
                  <a:schemeClr val="tx1"/>
                </a:solidFill>
              </a:rPr>
              <a:t>silicon sensors glued to each side.</a:t>
            </a:r>
          </a:p>
          <a:p>
            <a:endParaRPr lang="en-US" sz="3300" dirty="0">
              <a:solidFill>
                <a:schemeClr val="tx1"/>
              </a:solidFill>
            </a:endParaRPr>
          </a:p>
          <a:p>
            <a:r>
              <a:rPr lang="en-US" sz="3300" dirty="0">
                <a:solidFill>
                  <a:schemeClr val="tx1"/>
                </a:solidFill>
              </a:rPr>
              <a:t>Due to the precision of the science, each sensor must be within 25 micrometers of the ideal. To accomplish this,</a:t>
            </a:r>
            <a:br>
              <a:rPr lang="en-US" sz="3300" dirty="0">
                <a:solidFill>
                  <a:schemeClr val="tx1"/>
                </a:solidFill>
              </a:rPr>
            </a:br>
            <a:r>
              <a:rPr lang="en-US" sz="3300" dirty="0">
                <a:solidFill>
                  <a:schemeClr val="tx1"/>
                </a:solidFill>
              </a:rPr>
              <a:t>	              Fiducial Marks are </a:t>
            </a:r>
            <a:br>
              <a:rPr lang="en-US" sz="3300" dirty="0">
                <a:solidFill>
                  <a:schemeClr val="tx1"/>
                </a:solidFill>
              </a:rPr>
            </a:br>
            <a:r>
              <a:rPr lang="en-US" sz="3300" dirty="0">
                <a:solidFill>
                  <a:schemeClr val="tx1"/>
                </a:solidFill>
              </a:rPr>
              <a:t>	              used at each corner of </a:t>
            </a:r>
            <a:br>
              <a:rPr lang="en-US" sz="3300" dirty="0">
                <a:solidFill>
                  <a:schemeClr val="tx1"/>
                </a:solidFill>
              </a:rPr>
            </a:br>
            <a:r>
              <a:rPr lang="en-US" sz="3300" dirty="0">
                <a:solidFill>
                  <a:schemeClr val="tx1"/>
                </a:solidFill>
              </a:rPr>
              <a:t>	              the sensor.</a:t>
            </a:r>
          </a:p>
          <a:p>
            <a:endParaRPr lang="en-US" sz="3300" dirty="0">
              <a:solidFill>
                <a:schemeClr val="tx1"/>
              </a:solidFill>
            </a:endParaRPr>
          </a:p>
          <a:p>
            <a:r>
              <a:rPr lang="en-US" sz="3300" dirty="0">
                <a:solidFill>
                  <a:schemeClr val="tx1"/>
                </a:solidFill>
              </a:rPr>
              <a:t>	              Pattern matching in </a:t>
            </a:r>
            <a:br>
              <a:rPr lang="en-US" sz="3300" dirty="0">
                <a:solidFill>
                  <a:schemeClr val="tx1"/>
                </a:solidFill>
              </a:rPr>
            </a:br>
            <a:r>
              <a:rPr lang="en-US" sz="3300" dirty="0">
                <a:solidFill>
                  <a:schemeClr val="tx1"/>
                </a:solidFill>
              </a:rPr>
              <a:t>	              the programming </a:t>
            </a:r>
            <a:br>
              <a:rPr lang="en-US" sz="3300" dirty="0">
                <a:solidFill>
                  <a:schemeClr val="tx1"/>
                </a:solidFill>
              </a:rPr>
            </a:br>
            <a:r>
              <a:rPr lang="en-US" sz="3300" dirty="0">
                <a:solidFill>
                  <a:schemeClr val="tx1"/>
                </a:solidFill>
              </a:rPr>
              <a:t>	              language LabVIEW </a:t>
            </a:r>
            <a:br>
              <a:rPr lang="en-US" sz="3300" dirty="0">
                <a:solidFill>
                  <a:schemeClr val="tx1"/>
                </a:solidFill>
              </a:rPr>
            </a:br>
            <a:r>
              <a:rPr lang="en-US" sz="3300" dirty="0">
                <a:solidFill>
                  <a:schemeClr val="tx1"/>
                </a:solidFill>
              </a:rPr>
              <a:t>	              is used to identify the </a:t>
            </a:r>
            <a:br>
              <a:rPr lang="en-US" sz="3300" dirty="0">
                <a:solidFill>
                  <a:schemeClr val="tx1"/>
                </a:solidFill>
              </a:rPr>
            </a:br>
            <a:r>
              <a:rPr lang="en-US" sz="3300" dirty="0">
                <a:solidFill>
                  <a:schemeClr val="tx1"/>
                </a:solidFill>
              </a:rPr>
              <a:t>	              position of these </a:t>
            </a:r>
            <a:br>
              <a:rPr lang="en-US" sz="3300" dirty="0">
                <a:solidFill>
                  <a:schemeClr val="tx1"/>
                </a:solidFill>
              </a:rPr>
            </a:br>
            <a:r>
              <a:rPr lang="en-US" sz="3300" dirty="0">
                <a:solidFill>
                  <a:schemeClr val="tx1"/>
                </a:solidFill>
              </a:rPr>
              <a:t>	              marks, among other</a:t>
            </a:r>
            <a:br>
              <a:rPr lang="en-US" sz="3300" dirty="0">
                <a:solidFill>
                  <a:schemeClr val="tx1"/>
                </a:solidFill>
              </a:rPr>
            </a:br>
            <a:r>
              <a:rPr lang="en-US" sz="3300" dirty="0">
                <a:solidFill>
                  <a:schemeClr val="tx1"/>
                </a:solidFill>
              </a:rPr>
              <a:t>	              measurements, and </a:t>
            </a:r>
            <a:br>
              <a:rPr lang="en-US" sz="3300" dirty="0">
                <a:solidFill>
                  <a:schemeClr val="tx1"/>
                </a:solidFill>
              </a:rPr>
            </a:br>
            <a:r>
              <a:rPr lang="en-US" sz="3300" dirty="0">
                <a:solidFill>
                  <a:schemeClr val="tx1"/>
                </a:solidFill>
              </a:rPr>
              <a:t>	              thus must be tested </a:t>
            </a:r>
            <a:br>
              <a:rPr lang="en-US" sz="3300" dirty="0">
                <a:solidFill>
                  <a:schemeClr val="tx1"/>
                </a:solidFill>
              </a:rPr>
            </a:br>
            <a:r>
              <a:rPr lang="en-US" sz="3300" dirty="0">
                <a:solidFill>
                  <a:schemeClr val="tx1"/>
                </a:solidFill>
              </a:rPr>
              <a:t>	              for precision, 	 	              accuracy, and</a:t>
            </a:r>
            <a:br>
              <a:rPr lang="en-US" sz="3300" dirty="0">
                <a:solidFill>
                  <a:schemeClr val="tx1"/>
                </a:solidFill>
              </a:rPr>
            </a:br>
            <a:r>
              <a:rPr lang="en-US" sz="3300" dirty="0">
                <a:solidFill>
                  <a:schemeClr val="tx1"/>
                </a:solidFill>
              </a:rPr>
              <a:t>	              efficiency.</a:t>
            </a:r>
          </a:p>
        </p:txBody>
      </p:sp>
      <p:sp>
        <p:nvSpPr>
          <p:cNvPr id="16" name="Text Placeholder 15"/>
          <p:cNvSpPr>
            <a:spLocks noGrp="1"/>
          </p:cNvSpPr>
          <p:nvPr>
            <p:ph type="body" sz="quarter" idx="150"/>
          </p:nvPr>
        </p:nvSpPr>
        <p:spPr>
          <a:xfrm>
            <a:off x="10484735" y="3878228"/>
            <a:ext cx="22923977" cy="1284646"/>
          </a:xfrm>
        </p:spPr>
        <p:txBody>
          <a:bodyPr>
            <a:normAutofit fontScale="92500"/>
          </a:bodyPr>
          <a:lstStyle/>
          <a:p>
            <a:r>
              <a:rPr lang="en-US" dirty="0"/>
              <a:t>Department of Physics, Brandeis University; Brookhaven National Laboratory</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4800" dirty="0"/>
              <a:t>Iria Wang, Gabriella </a:t>
            </a:r>
            <a:r>
              <a:rPr lang="en-US" sz="4800" dirty="0" err="1"/>
              <a:t>Sciolla</a:t>
            </a:r>
            <a:endParaRPr lang="en-US" sz="48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1353068" y="17316239"/>
            <a:ext cx="21009581" cy="15291785"/>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1418812" y="17155247"/>
            <a:ext cx="21009581" cy="754045"/>
          </a:xfrm>
          <a:prstGeom prst="rect">
            <a:avLst/>
          </a:prstGeom>
          <a:solidFill>
            <a:schemeClr val="accent1">
              <a:lumMod val="60000"/>
              <a:lumOff val="40000"/>
            </a:schemeClr>
          </a:solid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 name="Text Placeholder 6"/>
          <p:cNvSpPr>
            <a:spLocks noGrp="1"/>
          </p:cNvSpPr>
          <p:nvPr>
            <p:ph type="body" sz="quarter" idx="23"/>
          </p:nvPr>
        </p:nvSpPr>
        <p:spPr>
          <a:xfrm>
            <a:off x="24038486" y="18043753"/>
            <a:ext cx="8297979" cy="14173088"/>
          </a:xfrm>
        </p:spPr>
        <p:txBody>
          <a:bodyPr/>
          <a:lstStyle/>
          <a:p>
            <a:r>
              <a:rPr lang="en-US" sz="3300" dirty="0">
                <a:solidFill>
                  <a:schemeClr val="tx1"/>
                </a:solidFill>
              </a:rPr>
              <a:t>MMS Test: A low MMS increased the likelihood to pattern match incorrectly. A high MMS increased the likelihood of not finding a match. 800 MMS is ideal.</a:t>
            </a:r>
          </a:p>
          <a:p>
            <a:endParaRPr lang="en-US" sz="3300" dirty="0">
              <a:solidFill>
                <a:schemeClr val="tx1"/>
              </a:solidFill>
            </a:endParaRPr>
          </a:p>
          <a:p>
            <a:r>
              <a:rPr lang="en-US" sz="3300" dirty="0">
                <a:solidFill>
                  <a:schemeClr val="tx1"/>
                </a:solidFill>
              </a:rPr>
              <a:t>RAR Test: Using this function with any angle range takes 4x longer than turning this function off. Instead, the template should be cut to match the angle of the image.</a:t>
            </a:r>
          </a:p>
          <a:p>
            <a:endParaRPr lang="en-US" sz="3300" dirty="0">
              <a:solidFill>
                <a:schemeClr val="tx1"/>
              </a:solidFill>
            </a:endParaRPr>
          </a:p>
          <a:p>
            <a:r>
              <a:rPr lang="en-US" sz="3300" dirty="0">
                <a:solidFill>
                  <a:schemeClr val="tx1"/>
                </a:solidFill>
              </a:rPr>
              <a:t>Template Width: Template should just encompass the width of the Fiducial Mark.</a:t>
            </a:r>
          </a:p>
          <a:p>
            <a:endParaRPr lang="en-US" sz="3300" dirty="0">
              <a:solidFill>
                <a:schemeClr val="tx1"/>
              </a:solidFill>
            </a:endParaRPr>
          </a:p>
          <a:p>
            <a:r>
              <a:rPr lang="en-US" sz="3300" dirty="0">
                <a:solidFill>
                  <a:schemeClr val="tx1"/>
                </a:solidFill>
              </a:rPr>
              <a:t>Template Length: For each Fiducial Mark, there is an optimal range based on the efficiency (see table). </a:t>
            </a:r>
          </a:p>
          <a:p>
            <a:pPr marL="914354" lvl="1" indent="0">
              <a:buNone/>
            </a:pPr>
            <a:r>
              <a:rPr lang="en-US" sz="3300" dirty="0">
                <a:latin typeface="Times New Roman" panose="02020603050405020304" pitchFamily="18" charset="0"/>
                <a:cs typeface="Times New Roman" panose="02020603050405020304" pitchFamily="18" charset="0"/>
              </a:rPr>
              <a:t>Efficiency is defined as the fraction of pattern matches that are within 2 micrometers of the expected, and take less than 60 milliseconds to pattern match.</a:t>
            </a:r>
          </a:p>
          <a:p>
            <a:endParaRPr lang="en-US" sz="3300" dirty="0">
              <a:solidFill>
                <a:schemeClr val="tx1"/>
              </a:solidFill>
            </a:endParaRPr>
          </a:p>
          <a:p>
            <a:endParaRPr lang="en-US" sz="3300" dirty="0">
              <a:solidFill>
                <a:schemeClr val="tx1"/>
              </a:solidFill>
            </a:endParaRPr>
          </a:p>
          <a:p>
            <a:r>
              <a:rPr lang="en-US" sz="3300" dirty="0">
                <a:solidFill>
                  <a:schemeClr val="tx1"/>
                </a:solidFill>
              </a:rPr>
              <a:t>These test were carried out on a second sensor, yielding the same or similar results.</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378115" y="482171"/>
            <a:ext cx="4156427" cy="4156427"/>
          </a:xfrm>
          <a:prstGeom prst="rect">
            <a:avLst/>
          </a:prstGeom>
        </p:spPr>
      </p:pic>
      <p:pic>
        <p:nvPicPr>
          <p:cNvPr id="34" name="Picture 33">
            <a:extLst>
              <a:ext uri="{FF2B5EF4-FFF2-40B4-BE49-F238E27FC236}">
                <a16:creationId xmlns:a16="http://schemas.microsoft.com/office/drawing/2014/main" id="{70676BD2-A3A0-2444-8E4C-3A5A5EA10065}"/>
              </a:ext>
            </a:extLst>
          </p:cNvPr>
          <p:cNvPicPr>
            <a:picLocks noChangeAspect="1"/>
          </p:cNvPicPr>
          <p:nvPr/>
        </p:nvPicPr>
        <p:blipFill>
          <a:blip r:embed="rId4"/>
          <a:stretch>
            <a:fillRect/>
          </a:stretch>
        </p:blipFill>
        <p:spPr>
          <a:xfrm>
            <a:off x="34116950" y="-54124"/>
            <a:ext cx="8641926" cy="331273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5"/>
          <a:stretch>
            <a:fillRect/>
          </a:stretch>
        </p:blipFill>
        <p:spPr>
          <a:xfrm>
            <a:off x="35324055" y="2265783"/>
            <a:ext cx="6168110" cy="3244497"/>
          </a:xfrm>
          <a:prstGeom prst="rect">
            <a:avLst/>
          </a:prstGeom>
        </p:spPr>
      </p:pic>
      <p:pic>
        <p:nvPicPr>
          <p:cNvPr id="4100" name="Picture 4" descr="Image result for lhc bird eye view">
            <a:hlinkClick r:id="rId6"/>
            <a:extLst>
              <a:ext uri="{FF2B5EF4-FFF2-40B4-BE49-F238E27FC236}">
                <a16:creationId xmlns:a16="http://schemas.microsoft.com/office/drawing/2014/main" id="{69E41732-3DD4-CC4D-9382-D7E288CCCA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4914" y="10247093"/>
            <a:ext cx="5173522" cy="34510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atlas detector with collision">
            <a:hlinkClick r:id="rId8"/>
            <a:extLst>
              <a:ext uri="{FF2B5EF4-FFF2-40B4-BE49-F238E27FC236}">
                <a16:creationId xmlns:a16="http://schemas.microsoft.com/office/drawing/2014/main" id="{D15926F1-7E91-9A4A-9756-A7C029E984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7518"/>
          <a:stretch/>
        </p:blipFill>
        <p:spPr bwMode="auto">
          <a:xfrm>
            <a:off x="6747414" y="19998443"/>
            <a:ext cx="3641022" cy="28243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atlas detector">
            <a:hlinkClick r:id="rId10"/>
            <a:extLst>
              <a:ext uri="{FF2B5EF4-FFF2-40B4-BE49-F238E27FC236}">
                <a16:creationId xmlns:a16="http://schemas.microsoft.com/office/drawing/2014/main" id="{F2E8BDB5-CE5B-684D-9663-8B47989CDC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6693" y="15294144"/>
            <a:ext cx="7303658" cy="472950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890" y="24554344"/>
            <a:ext cx="6016081" cy="7881885"/>
          </a:xfrm>
          <a:prstGeom prst="rect">
            <a:avLst/>
          </a:prstGeom>
        </p:spPr>
      </p:pic>
      <p:pic>
        <p:nvPicPr>
          <p:cNvPr id="40" name="Picture 39" descr="A screenshot of a social media post&#10;&#10;Description automatically generated">
            <a:extLst>
              <a:ext uri="{FF2B5EF4-FFF2-40B4-BE49-F238E27FC236}">
                <a16:creationId xmlns:a16="http://schemas.microsoft.com/office/drawing/2014/main" id="{AF561474-DCEF-B14D-B203-F405EE3EEC40}"/>
              </a:ext>
            </a:extLst>
          </p:cNvPr>
          <p:cNvPicPr>
            <a:picLocks noChangeAspect="1"/>
          </p:cNvPicPr>
          <p:nvPr/>
        </p:nvPicPr>
        <p:blipFill rotWithShape="1">
          <a:blip r:embed="rId13">
            <a:extLst>
              <a:ext uri="{28A0092B-C50C-407E-A947-70E740481C1C}">
                <a14:useLocalDpi xmlns:a14="http://schemas.microsoft.com/office/drawing/2010/main" val="0"/>
              </a:ext>
            </a:extLst>
          </a:blip>
          <a:srcRect t="13059" r="21666" b="15603"/>
          <a:stretch/>
        </p:blipFill>
        <p:spPr>
          <a:xfrm>
            <a:off x="25473228" y="11941385"/>
            <a:ext cx="6197870" cy="4403188"/>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14">
            <a:extLst>
              <a:ext uri="{28A0092B-C50C-407E-A947-70E740481C1C}">
                <a14:useLocalDpi xmlns:a14="http://schemas.microsoft.com/office/drawing/2010/main" val="0"/>
              </a:ext>
            </a:extLst>
          </a:blip>
          <a:srcRect l="2879" t="9830" r="5213" b="12554"/>
          <a:stretch/>
        </p:blipFill>
        <p:spPr>
          <a:xfrm>
            <a:off x="25100525" y="6626594"/>
            <a:ext cx="6841629" cy="5097979"/>
          </a:xfrm>
          <a:prstGeom prst="rect">
            <a:avLst/>
          </a:prstGeom>
        </p:spPr>
      </p:pic>
      <p:pic>
        <p:nvPicPr>
          <p:cNvPr id="44" name="Picture 43" descr="A close up of a computer&#10;&#10;Description automatically generated">
            <a:extLst>
              <a:ext uri="{FF2B5EF4-FFF2-40B4-BE49-F238E27FC236}">
                <a16:creationId xmlns:a16="http://schemas.microsoft.com/office/drawing/2014/main" id="{C3D426D6-28AC-F44C-BEDD-DDC8DFDFD6D1}"/>
              </a:ext>
            </a:extLst>
          </p:cNvPr>
          <p:cNvPicPr>
            <a:picLocks noChangeAspect="1"/>
          </p:cNvPicPr>
          <p:nvPr/>
        </p:nvPicPr>
        <p:blipFill rotWithShape="1">
          <a:blip r:embed="rId15">
            <a:extLst>
              <a:ext uri="{28A0092B-C50C-407E-A947-70E740481C1C}">
                <a14:useLocalDpi xmlns:a14="http://schemas.microsoft.com/office/drawing/2010/main" val="0"/>
              </a:ext>
            </a:extLst>
          </a:blip>
          <a:srcRect t="5874" b="6654"/>
          <a:stretch/>
        </p:blipFill>
        <p:spPr>
          <a:xfrm>
            <a:off x="25947997" y="12951980"/>
            <a:ext cx="5057114" cy="3165594"/>
          </a:xfrm>
          <a:prstGeom prst="rect">
            <a:avLst/>
          </a:prstGeom>
        </p:spPr>
      </p:pic>
      <p:pic>
        <p:nvPicPr>
          <p:cNvPr id="46" name="Picture 45" descr="A desk with a computer&#10;&#10;Description automatically generated">
            <a:extLst>
              <a:ext uri="{FF2B5EF4-FFF2-40B4-BE49-F238E27FC236}">
                <a16:creationId xmlns:a16="http://schemas.microsoft.com/office/drawing/2014/main" id="{36D1777A-2C51-8C4C-9906-DF5800CBA64E}"/>
              </a:ext>
            </a:extLst>
          </p:cNvPr>
          <p:cNvPicPr>
            <a:picLocks noChangeAspect="1"/>
          </p:cNvPicPr>
          <p:nvPr/>
        </p:nvPicPr>
        <p:blipFill rotWithShape="1">
          <a:blip r:embed="rId16">
            <a:extLst>
              <a:ext uri="{28A0092B-C50C-407E-A947-70E740481C1C}">
                <a14:useLocalDpi xmlns:a14="http://schemas.microsoft.com/office/drawing/2010/main" val="0"/>
              </a:ext>
            </a:extLst>
          </a:blip>
          <a:srcRect r="12457"/>
          <a:stretch/>
        </p:blipFill>
        <p:spPr>
          <a:xfrm>
            <a:off x="18661587" y="6598688"/>
            <a:ext cx="6236177" cy="5342697"/>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17"/>
          <a:stretch>
            <a:fillRect/>
          </a:stretch>
        </p:blipFill>
        <p:spPr>
          <a:xfrm>
            <a:off x="11358100" y="17914252"/>
            <a:ext cx="6323528" cy="4558822"/>
          </a:xfrm>
          <a:prstGeom prst="rect">
            <a:avLst/>
          </a:prstGeom>
          <a:ln w="12700">
            <a:noFill/>
          </a:ln>
        </p:spPr>
      </p:pic>
      <p:pic>
        <p:nvPicPr>
          <p:cNvPr id="53" name="Content Placeholder 9" descr="A screenshot of a cell phone&#10;&#10;Description automatically generated">
            <a:extLst>
              <a:ext uri="{FF2B5EF4-FFF2-40B4-BE49-F238E27FC236}">
                <a16:creationId xmlns:a16="http://schemas.microsoft.com/office/drawing/2014/main" id="{411768FF-90BA-4644-AACB-BC27718EDAF6}"/>
              </a:ext>
            </a:extLst>
          </p:cNvPr>
          <p:cNvPicPr>
            <a:picLocks noChangeAspect="1"/>
          </p:cNvPicPr>
          <p:nvPr/>
        </p:nvPicPr>
        <p:blipFill>
          <a:blip r:embed="rId18"/>
          <a:stretch>
            <a:fillRect/>
          </a:stretch>
        </p:blipFill>
        <p:spPr>
          <a:xfrm>
            <a:off x="17728649" y="17909291"/>
            <a:ext cx="6323528" cy="4484541"/>
          </a:xfrm>
          <a:prstGeom prst="rect">
            <a:avLst/>
          </a:prstGeom>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9"/>
          <a:stretch>
            <a:fillRect/>
          </a:stretch>
        </p:blipFill>
        <p:spPr>
          <a:xfrm>
            <a:off x="11394503" y="22478035"/>
            <a:ext cx="6346354" cy="4484540"/>
          </a:xfrm>
          <a:prstGeom prst="rect">
            <a:avLst/>
          </a:prstGeom>
          <a:ln w="12700">
            <a:noFill/>
          </a:ln>
        </p:spPr>
      </p:pic>
      <p:pic>
        <p:nvPicPr>
          <p:cNvPr id="56" name="Content Placeholder 9" descr="A screenshot of a cell phone&#10;&#10;Description automatically generated">
            <a:extLst>
              <a:ext uri="{FF2B5EF4-FFF2-40B4-BE49-F238E27FC236}">
                <a16:creationId xmlns:a16="http://schemas.microsoft.com/office/drawing/2014/main" id="{61181F7D-704C-044E-BD89-304D90080A65}"/>
              </a:ext>
            </a:extLst>
          </p:cNvPr>
          <p:cNvPicPr>
            <a:picLocks noChangeAspect="1"/>
          </p:cNvPicPr>
          <p:nvPr/>
        </p:nvPicPr>
        <p:blipFill>
          <a:blip r:embed="rId20"/>
          <a:stretch>
            <a:fillRect/>
          </a:stretch>
        </p:blipFill>
        <p:spPr>
          <a:xfrm>
            <a:off x="17740857" y="22468113"/>
            <a:ext cx="6346354" cy="4551755"/>
          </a:xfrm>
          <a:prstGeom prst="rect">
            <a:avLst/>
          </a:prstGeom>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2691562197"/>
              </p:ext>
            </p:extLst>
          </p:nvPr>
        </p:nvGraphicFramePr>
        <p:xfrm>
          <a:off x="11461045" y="27261879"/>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68x50 pixels</a:t>
                      </a:r>
                    </a:p>
                    <a:p>
                      <a:endParaRPr lang="en-US" sz="3300" dirty="0"/>
                    </a:p>
                  </a:txBody>
                  <a:tcPr/>
                </a:tc>
                <a:tc>
                  <a:txBody>
                    <a:bodyPr/>
                    <a:lstStyle/>
                    <a:p>
                      <a:r>
                        <a:rPr lang="en-US" sz="3300" dirty="0"/>
                        <a:t>62x44 pixels</a:t>
                      </a:r>
                    </a:p>
                  </a:txBody>
                  <a:tcPr/>
                </a:tc>
                <a:tc>
                  <a:txBody>
                    <a:bodyPr/>
                    <a:lstStyle/>
                    <a:p>
                      <a:r>
                        <a:rPr lang="en-US" sz="3300" dirty="0"/>
                        <a:t>88x36 pixels</a:t>
                      </a:r>
                    </a:p>
                  </a:txBody>
                  <a:tcPr/>
                </a:tc>
                <a:tc>
                  <a:txBody>
                    <a:bodyPr/>
                    <a:lstStyle/>
                    <a:p>
                      <a:r>
                        <a:rPr lang="en-US" sz="3300" dirty="0"/>
                        <a:t>74x42 pixels</a:t>
                      </a:r>
                    </a:p>
                  </a:txBody>
                  <a:tcPr/>
                </a:tc>
                <a:extLst>
                  <a:ext uri="{0D108BD9-81ED-4DB2-BD59-A6C34878D82A}">
                    <a16:rowId xmlns:a16="http://schemas.microsoft.com/office/drawing/2014/main" val="3190031010"/>
                  </a:ext>
                </a:extLst>
              </a:tr>
            </a:tbl>
          </a:graphicData>
        </a:graphic>
      </p:graphicFrame>
      <p:pic>
        <p:nvPicPr>
          <p:cNvPr id="47" name="Picture 46" descr="A blurry image of a white wall&#10;&#10;Description automatically generated">
            <a:extLst>
              <a:ext uri="{FF2B5EF4-FFF2-40B4-BE49-F238E27FC236}">
                <a16:creationId xmlns:a16="http://schemas.microsoft.com/office/drawing/2014/main" id="{C005CC37-605B-BB44-AC5F-F162C1820B84}"/>
              </a:ext>
            </a:extLst>
          </p:cNvPr>
          <p:cNvPicPr>
            <a:picLocks noChangeAspect="1"/>
          </p:cNvPicPr>
          <p:nvPr/>
        </p:nvPicPr>
        <p:blipFill>
          <a:blip r:embed="rId21"/>
          <a:stretch>
            <a:fillRect/>
          </a:stretch>
        </p:blipFill>
        <p:spPr>
          <a:xfrm>
            <a:off x="13041075" y="28600955"/>
            <a:ext cx="2286000" cy="1143000"/>
          </a:xfrm>
          <a:prstGeom prst="rect">
            <a:avLst/>
          </a:prstGeom>
        </p:spPr>
      </p:pic>
      <p:pic>
        <p:nvPicPr>
          <p:cNvPr id="48" name="Picture 47" descr="A close up of a logo&#10;&#10;Description automatically generated">
            <a:extLst>
              <a:ext uri="{FF2B5EF4-FFF2-40B4-BE49-F238E27FC236}">
                <a16:creationId xmlns:a16="http://schemas.microsoft.com/office/drawing/2014/main" id="{7A35D8DA-36EF-0340-BF77-8BFF2BDB0F4C}"/>
              </a:ext>
            </a:extLst>
          </p:cNvPr>
          <p:cNvPicPr>
            <a:picLocks noChangeAspect="1"/>
          </p:cNvPicPr>
          <p:nvPr/>
        </p:nvPicPr>
        <p:blipFill>
          <a:blip r:embed="rId22"/>
          <a:stretch>
            <a:fillRect/>
          </a:stretch>
        </p:blipFill>
        <p:spPr>
          <a:xfrm>
            <a:off x="13041075" y="30772100"/>
            <a:ext cx="2286000" cy="1714500"/>
          </a:xfrm>
          <a:prstGeom prst="rect">
            <a:avLst/>
          </a:prstGeom>
        </p:spPr>
      </p:pic>
      <p:pic>
        <p:nvPicPr>
          <p:cNvPr id="49" name="Picture 48">
            <a:extLst>
              <a:ext uri="{FF2B5EF4-FFF2-40B4-BE49-F238E27FC236}">
                <a16:creationId xmlns:a16="http://schemas.microsoft.com/office/drawing/2014/main" id="{99FE6860-E3C4-864F-B5DA-CAE7B7C79E07}"/>
              </a:ext>
            </a:extLst>
          </p:cNvPr>
          <p:cNvPicPr>
            <a:picLocks noChangeAspect="1"/>
          </p:cNvPicPr>
          <p:nvPr/>
        </p:nvPicPr>
        <p:blipFill>
          <a:blip r:embed="rId23"/>
          <a:stretch>
            <a:fillRect/>
          </a:stretch>
        </p:blipFill>
        <p:spPr>
          <a:xfrm>
            <a:off x="16141141" y="28620312"/>
            <a:ext cx="2084832" cy="1070589"/>
          </a:xfrm>
          <a:prstGeom prst="rect">
            <a:avLst/>
          </a:prstGeom>
        </p:spPr>
      </p:pic>
      <p:pic>
        <p:nvPicPr>
          <p:cNvPr id="50" name="Picture 49" descr="A close up of a persons face&#10;&#10;Description automatically generated">
            <a:extLst>
              <a:ext uri="{FF2B5EF4-FFF2-40B4-BE49-F238E27FC236}">
                <a16:creationId xmlns:a16="http://schemas.microsoft.com/office/drawing/2014/main" id="{C3C17EE8-88F3-824E-AADE-A15BDC44359E}"/>
              </a:ext>
            </a:extLst>
          </p:cNvPr>
          <p:cNvPicPr>
            <a:picLocks noChangeAspect="1"/>
          </p:cNvPicPr>
          <p:nvPr/>
        </p:nvPicPr>
        <p:blipFill>
          <a:blip r:embed="rId24"/>
          <a:stretch>
            <a:fillRect/>
          </a:stretch>
        </p:blipFill>
        <p:spPr>
          <a:xfrm>
            <a:off x="16023661" y="30917939"/>
            <a:ext cx="2084832" cy="1465017"/>
          </a:xfrm>
          <a:prstGeom prst="rect">
            <a:avLst/>
          </a:prstGeom>
        </p:spPr>
      </p:pic>
      <p:pic>
        <p:nvPicPr>
          <p:cNvPr id="51" name="Picture 50" descr="A picture containing white, photo&#10;&#10;Description automatically generated">
            <a:extLst>
              <a:ext uri="{FF2B5EF4-FFF2-40B4-BE49-F238E27FC236}">
                <a16:creationId xmlns:a16="http://schemas.microsoft.com/office/drawing/2014/main" id="{44FDFB65-1142-6443-9DB2-51A1F94F239C}"/>
              </a:ext>
            </a:extLst>
          </p:cNvPr>
          <p:cNvPicPr>
            <a:picLocks noChangeAspect="1"/>
          </p:cNvPicPr>
          <p:nvPr/>
        </p:nvPicPr>
        <p:blipFill>
          <a:blip r:embed="rId25"/>
          <a:stretch>
            <a:fillRect/>
          </a:stretch>
        </p:blipFill>
        <p:spPr>
          <a:xfrm>
            <a:off x="18395876" y="28781533"/>
            <a:ext cx="2743200" cy="748146"/>
          </a:xfrm>
          <a:prstGeom prst="rect">
            <a:avLst/>
          </a:prstGeom>
        </p:spPr>
      </p:pic>
      <p:pic>
        <p:nvPicPr>
          <p:cNvPr id="54" name="Picture 53" descr="A picture containing spoon, tableware&#10;&#10;Description automatically generated">
            <a:extLst>
              <a:ext uri="{FF2B5EF4-FFF2-40B4-BE49-F238E27FC236}">
                <a16:creationId xmlns:a16="http://schemas.microsoft.com/office/drawing/2014/main" id="{3DEBEF74-6DF0-794D-9497-154C7486A7A2}"/>
              </a:ext>
            </a:extLst>
          </p:cNvPr>
          <p:cNvPicPr>
            <a:picLocks noChangeAspect="1"/>
          </p:cNvPicPr>
          <p:nvPr/>
        </p:nvPicPr>
        <p:blipFill>
          <a:blip r:embed="rId26"/>
          <a:stretch>
            <a:fillRect/>
          </a:stretch>
        </p:blipFill>
        <p:spPr>
          <a:xfrm>
            <a:off x="18448184" y="31068240"/>
            <a:ext cx="2743200" cy="1122217"/>
          </a:xfrm>
          <a:prstGeom prst="rect">
            <a:avLst/>
          </a:prstGeom>
        </p:spPr>
      </p:pic>
      <p:pic>
        <p:nvPicPr>
          <p:cNvPr id="57" name="Picture 56" descr="A blurry photo&#10;&#10;Description automatically generated">
            <a:extLst>
              <a:ext uri="{FF2B5EF4-FFF2-40B4-BE49-F238E27FC236}">
                <a16:creationId xmlns:a16="http://schemas.microsoft.com/office/drawing/2014/main" id="{61858386-D378-2D42-B282-F6C555DDF2B7}"/>
              </a:ext>
            </a:extLst>
          </p:cNvPr>
          <p:cNvPicPr>
            <a:picLocks noChangeAspect="1"/>
          </p:cNvPicPr>
          <p:nvPr/>
        </p:nvPicPr>
        <p:blipFill>
          <a:blip r:embed="rId27"/>
          <a:stretch>
            <a:fillRect/>
          </a:stretch>
        </p:blipFill>
        <p:spPr>
          <a:xfrm>
            <a:off x="21551318" y="28735520"/>
            <a:ext cx="2487168" cy="873869"/>
          </a:xfrm>
          <a:prstGeom prst="rect">
            <a:avLst/>
          </a:prstGeom>
        </p:spPr>
      </p:pic>
      <p:pic>
        <p:nvPicPr>
          <p:cNvPr id="60" name="Picture 59">
            <a:extLst>
              <a:ext uri="{FF2B5EF4-FFF2-40B4-BE49-F238E27FC236}">
                <a16:creationId xmlns:a16="http://schemas.microsoft.com/office/drawing/2014/main" id="{6F5A8E92-01EA-964D-9E40-C273AEFC9264}"/>
              </a:ext>
            </a:extLst>
          </p:cNvPr>
          <p:cNvPicPr>
            <a:picLocks noChangeAspect="1"/>
          </p:cNvPicPr>
          <p:nvPr/>
        </p:nvPicPr>
        <p:blipFill>
          <a:blip r:embed="rId28"/>
          <a:stretch>
            <a:fillRect/>
          </a:stretch>
        </p:blipFill>
        <p:spPr>
          <a:xfrm>
            <a:off x="21553683" y="30923530"/>
            <a:ext cx="2487168" cy="1411635"/>
          </a:xfrm>
          <a:prstGeom prst="rect">
            <a:avLst/>
          </a:prstGeom>
        </p:spPr>
      </p:pic>
      <p:sp>
        <p:nvSpPr>
          <p:cNvPr id="19" name="TextBox 18">
            <a:extLst>
              <a:ext uri="{FF2B5EF4-FFF2-40B4-BE49-F238E27FC236}">
                <a16:creationId xmlns:a16="http://schemas.microsoft.com/office/drawing/2014/main" id="{6B2C2573-E62C-3341-B996-E26CAFD3ABD4}"/>
              </a:ext>
            </a:extLst>
          </p:cNvPr>
          <p:cNvSpPr txBox="1"/>
          <p:nvPr/>
        </p:nvSpPr>
        <p:spPr>
          <a:xfrm>
            <a:off x="16975323" y="26832539"/>
            <a:ext cx="244093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Ideal Templates</a:t>
            </a:r>
          </a:p>
        </p:txBody>
      </p:sp>
    </p:spTree>
    <p:extLst>
      <p:ext uri="{BB962C8B-B14F-4D97-AF65-F5344CB8AC3E}">
        <p14:creationId xmlns:p14="http://schemas.microsoft.com/office/powerpoint/2010/main" val="134783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823A603-B90F-4F41-B509-C10FD9809A01}"/>
              </a:ext>
            </a:extLst>
          </p:cNvPr>
          <p:cNvSpPr/>
          <p:nvPr/>
        </p:nvSpPr>
        <p:spPr>
          <a:xfrm>
            <a:off x="36324523" y="28439535"/>
            <a:ext cx="7040880" cy="2040053"/>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5" name="Rectangle 24">
            <a:extLst>
              <a:ext uri="{FF2B5EF4-FFF2-40B4-BE49-F238E27FC236}">
                <a16:creationId xmlns:a16="http://schemas.microsoft.com/office/drawing/2014/main" id="{A7F09199-1F30-BD4F-839C-9F44265A4ED1}"/>
              </a:ext>
            </a:extLst>
          </p:cNvPr>
          <p:cNvSpPr/>
          <p:nvPr/>
        </p:nvSpPr>
        <p:spPr>
          <a:xfrm>
            <a:off x="36323137" y="31118268"/>
            <a:ext cx="7040880" cy="1467802"/>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3" name="Rectangle 22">
            <a:extLst>
              <a:ext uri="{FF2B5EF4-FFF2-40B4-BE49-F238E27FC236}">
                <a16:creationId xmlns:a16="http://schemas.microsoft.com/office/drawing/2014/main" id="{1042A59B-47FE-CA4F-BE13-EB59BD268255}"/>
              </a:ext>
            </a:extLst>
          </p:cNvPr>
          <p:cNvSpPr/>
          <p:nvPr/>
        </p:nvSpPr>
        <p:spPr>
          <a:xfrm>
            <a:off x="36328169" y="15744538"/>
            <a:ext cx="7040880" cy="11354985"/>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2" name="Rectangle 21">
            <a:extLst>
              <a:ext uri="{FF2B5EF4-FFF2-40B4-BE49-F238E27FC236}">
                <a16:creationId xmlns:a16="http://schemas.microsoft.com/office/drawing/2014/main" id="{9EC9CE85-D429-C34A-AD57-1443C460C68C}"/>
              </a:ext>
            </a:extLst>
          </p:cNvPr>
          <p:cNvSpPr/>
          <p:nvPr/>
        </p:nvSpPr>
        <p:spPr>
          <a:xfrm>
            <a:off x="14310360" y="5690182"/>
            <a:ext cx="29097146" cy="9331978"/>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1" name="Rectangle 20">
            <a:extLst>
              <a:ext uri="{FF2B5EF4-FFF2-40B4-BE49-F238E27FC236}">
                <a16:creationId xmlns:a16="http://schemas.microsoft.com/office/drawing/2014/main" id="{E8BAFBE1-43AE-1846-B0A8-86EFCF59192E}"/>
              </a:ext>
            </a:extLst>
          </p:cNvPr>
          <p:cNvSpPr/>
          <p:nvPr/>
        </p:nvSpPr>
        <p:spPr>
          <a:xfrm>
            <a:off x="431098" y="14812644"/>
            <a:ext cx="13122755" cy="17673955"/>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0" name="Rectangle 19">
            <a:extLst>
              <a:ext uri="{FF2B5EF4-FFF2-40B4-BE49-F238E27FC236}">
                <a16:creationId xmlns:a16="http://schemas.microsoft.com/office/drawing/2014/main" id="{EF520B61-55EC-3C4B-B231-A2EDA2F47173}"/>
              </a:ext>
            </a:extLst>
          </p:cNvPr>
          <p:cNvSpPr/>
          <p:nvPr/>
        </p:nvSpPr>
        <p:spPr>
          <a:xfrm>
            <a:off x="431098" y="5548749"/>
            <a:ext cx="13213273" cy="8554113"/>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2" name="Text Placeholder 1"/>
          <p:cNvSpPr>
            <a:spLocks noGrp="1"/>
          </p:cNvSpPr>
          <p:nvPr>
            <p:ph type="body" sz="quarter" idx="10"/>
          </p:nvPr>
        </p:nvSpPr>
        <p:spPr>
          <a:xfrm>
            <a:off x="324590" y="6442139"/>
            <a:ext cx="13270835" cy="7977546"/>
          </a:xfrm>
        </p:spPr>
        <p:txBody>
          <a:bodyPr/>
          <a:lstStyle/>
          <a:p>
            <a:r>
              <a:rPr lang="en-US" sz="3300" dirty="0">
                <a:solidFill>
                  <a:schemeClr val="tx1"/>
                </a:solidFill>
              </a:rPr>
              <a:t>Major objectives of the largest proton-proton collider in the world, the Large Hadron Collider (LHC) at CERN, include the search for the Higgs Boson and Dark Matter.</a:t>
            </a:r>
          </a:p>
          <a:p>
            <a:endParaRPr lang="en-US" sz="3300" dirty="0">
              <a:solidFill>
                <a:schemeClr val="tx1"/>
              </a:solidFill>
            </a:endParaRPr>
          </a:p>
          <a:p>
            <a:r>
              <a:rPr lang="en-US" sz="3300" dirty="0">
                <a:solidFill>
                  <a:schemeClr val="tx1"/>
                </a:solidFill>
              </a:rPr>
              <a:t>In 2024, the LHC is set to be upgraded to the High-Luminosity LHC (HL-LHC), where the energy and rate of collisions will increase.</a:t>
            </a:r>
          </a:p>
          <a:p>
            <a:endParaRPr lang="en-US" sz="3300" dirty="0">
              <a:solidFill>
                <a:schemeClr val="tx1"/>
              </a:solidFill>
            </a:endParaRPr>
          </a:p>
          <a:p>
            <a:r>
              <a:rPr lang="en-US" sz="3300" dirty="0">
                <a:solidFill>
                  <a:schemeClr val="tx1"/>
                </a:solidFill>
              </a:rPr>
              <a:t>ATLAS, one of the four</a:t>
            </a:r>
            <a:br>
              <a:rPr lang="en-US" sz="3300" dirty="0">
                <a:solidFill>
                  <a:schemeClr val="tx1"/>
                </a:solidFill>
              </a:rPr>
            </a:br>
            <a:r>
              <a:rPr lang="en-US" sz="3300" dirty="0">
                <a:solidFill>
                  <a:schemeClr val="tx1"/>
                </a:solidFill>
              </a:rPr>
              <a:t>experiments, must replace</a:t>
            </a:r>
            <a:br>
              <a:rPr lang="en-US" sz="3300" dirty="0">
                <a:solidFill>
                  <a:schemeClr val="tx1"/>
                </a:solidFill>
              </a:rPr>
            </a:br>
            <a:r>
              <a:rPr lang="en-US" sz="3300" dirty="0">
                <a:solidFill>
                  <a:schemeClr val="tx1"/>
                </a:solidFill>
              </a:rPr>
              <a:t>its radiation-damaged</a:t>
            </a:r>
            <a:br>
              <a:rPr lang="en-US" sz="3300" dirty="0">
                <a:solidFill>
                  <a:schemeClr val="tx1"/>
                </a:solidFill>
              </a:rPr>
            </a:br>
            <a:r>
              <a:rPr lang="en-US" sz="3300" dirty="0">
                <a:solidFill>
                  <a:schemeClr val="tx1"/>
                </a:solidFill>
              </a:rPr>
              <a:t>detector with a new design</a:t>
            </a:r>
            <a:br>
              <a:rPr lang="en-US" sz="3300" dirty="0">
                <a:solidFill>
                  <a:schemeClr val="tx1"/>
                </a:solidFill>
              </a:rPr>
            </a:br>
            <a:r>
              <a:rPr lang="en-US" sz="3300" dirty="0">
                <a:solidFill>
                  <a:schemeClr val="tx1"/>
                </a:solidFill>
              </a:rPr>
              <a:t>that can withstand the </a:t>
            </a:r>
            <a:br>
              <a:rPr lang="en-US" sz="3300" dirty="0">
                <a:solidFill>
                  <a:schemeClr val="tx1"/>
                </a:solidFill>
              </a:rPr>
            </a:br>
            <a:r>
              <a:rPr lang="en-US" sz="3300" dirty="0">
                <a:solidFill>
                  <a:schemeClr val="tx1"/>
                </a:solidFill>
              </a:rPr>
              <a:t>higher luminosity.</a:t>
            </a:r>
          </a:p>
        </p:txBody>
      </p:sp>
      <p:sp>
        <p:nvSpPr>
          <p:cNvPr id="3" name="Text Placeholder 2"/>
          <p:cNvSpPr>
            <a:spLocks noGrp="1"/>
          </p:cNvSpPr>
          <p:nvPr>
            <p:ph type="body" sz="quarter" idx="11"/>
          </p:nvPr>
        </p:nvSpPr>
        <p:spPr>
          <a:xfrm>
            <a:off x="446076" y="5593894"/>
            <a:ext cx="13198296" cy="708900"/>
          </a:xfrm>
          <a:solidFill>
            <a:schemeClr val="accent1">
              <a:lumMod val="60000"/>
              <a:lumOff val="40000"/>
            </a:schemeClr>
          </a:solidFill>
        </p:spPr>
        <p:txBody>
          <a:bodyPr/>
          <a:lstStyle/>
          <a:p>
            <a:r>
              <a:rPr lang="en-US" u="none" dirty="0"/>
              <a:t>Introduction</a:t>
            </a:r>
          </a:p>
        </p:txBody>
      </p:sp>
      <p:sp>
        <p:nvSpPr>
          <p:cNvPr id="4" name="Text Placeholder 3"/>
          <p:cNvSpPr>
            <a:spLocks noGrp="1"/>
          </p:cNvSpPr>
          <p:nvPr>
            <p:ph type="body" sz="quarter" idx="20"/>
          </p:nvPr>
        </p:nvSpPr>
        <p:spPr>
          <a:xfrm>
            <a:off x="431098" y="14812644"/>
            <a:ext cx="13164327" cy="719763"/>
          </a:xfrm>
          <a:solidFill>
            <a:schemeClr val="accent1">
              <a:lumMod val="60000"/>
              <a:lumOff val="40000"/>
            </a:schemeClr>
          </a:solidFill>
        </p:spPr>
        <p:txBody>
          <a:bodyPr/>
          <a:lstStyle/>
          <a:p>
            <a:r>
              <a:rPr lang="en-US" u="none" dirty="0"/>
              <a:t>Context and Objectives</a:t>
            </a:r>
          </a:p>
        </p:txBody>
      </p:sp>
      <p:sp>
        <p:nvSpPr>
          <p:cNvPr id="5" name="Text Placeholder 4"/>
          <p:cNvSpPr>
            <a:spLocks noGrp="1"/>
          </p:cNvSpPr>
          <p:nvPr>
            <p:ph type="body" sz="quarter" idx="21"/>
          </p:nvPr>
        </p:nvSpPr>
        <p:spPr>
          <a:xfrm>
            <a:off x="14367919" y="6194636"/>
            <a:ext cx="29069391" cy="8790076"/>
          </a:xfrm>
        </p:spPr>
        <p:txBody>
          <a:bodyPr/>
          <a:lstStyle/>
          <a:p>
            <a:r>
              <a:rPr lang="en-US" sz="3300" dirty="0">
                <a:solidFill>
                  <a:schemeClr val="tx1"/>
                </a:solidFill>
              </a:rPr>
              <a:t>Variables:</a:t>
            </a:r>
          </a:p>
          <a:p>
            <a:r>
              <a:rPr lang="en-US" sz="3300" dirty="0">
                <a:solidFill>
                  <a:schemeClr val="tx1"/>
                </a:solidFill>
                <a:latin typeface="Times New Roman" panose="02020603050405020304" pitchFamily="18" charset="0"/>
                <a:cs typeface="Times New Roman" panose="02020603050405020304" pitchFamily="18" charset="0"/>
              </a:rPr>
              <a:t>Independent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Template Length</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Minimum Match Score (MMS)</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Rotation Angle Range (RAR)</a:t>
            </a:r>
          </a:p>
          <a:p>
            <a:pPr indent="-571471"/>
            <a:r>
              <a:rPr lang="en-US" sz="3300" dirty="0">
                <a:solidFill>
                  <a:schemeClr val="tx1"/>
                </a:solidFill>
                <a:latin typeface="Times New Roman" panose="02020603050405020304" pitchFamily="18" charset="0"/>
                <a:cs typeface="Times New Roman" panose="02020603050405020304" pitchFamily="18" charset="0"/>
              </a:rPr>
              <a:t>Dependent</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Resolution – Standard Deviation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Accuracy – Mean</a:t>
            </a:r>
          </a:p>
          <a:p>
            <a:pPr lvl="1">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Time to Pattern Match</a:t>
            </a:r>
          </a:p>
          <a:p>
            <a:pPr indent="-571471"/>
            <a:endParaRPr lang="en-US" sz="3300" dirty="0">
              <a:solidFill>
                <a:schemeClr val="tx1"/>
              </a:solidFill>
            </a:endParaRPr>
          </a:p>
          <a:p>
            <a:r>
              <a:rPr lang="en-US" sz="3300" dirty="0" err="1">
                <a:solidFill>
                  <a:schemeClr val="tx1"/>
                </a:solidFill>
                <a:latin typeface="Times New Roman" panose="02020603050405020304" pitchFamily="18" charset="0"/>
                <a:cs typeface="Times New Roman" panose="02020603050405020304" pitchFamily="18" charset="0"/>
              </a:rPr>
              <a:t>VisuallyInspectPositions.vi</a:t>
            </a:r>
            <a:r>
              <a:rPr lang="en-US" sz="3300" dirty="0">
                <a:solidFill>
                  <a:schemeClr val="tx1"/>
                </a:solidFill>
                <a:latin typeface="Times New Roman" panose="02020603050405020304" pitchFamily="18" charset="0"/>
                <a:cs typeface="Times New Roman" panose="02020603050405020304" pitchFamily="18" charset="0"/>
              </a:rPr>
              <a:t> was used to take 25 pictures of each corner. Using these pictures, templates of varying lengths and constant width were cut for Fiducial Marks F, E, I, and G (refer to the sensor diagram).</a:t>
            </a:r>
          </a:p>
          <a:p>
            <a:endParaRPr lang="en-US" sz="3300" dirty="0">
              <a:solidFill>
                <a:schemeClr val="tx1"/>
              </a:solidFill>
            </a:endParaRPr>
          </a:p>
          <a:p>
            <a:r>
              <a:rPr lang="en-US" sz="3300" dirty="0" err="1">
                <a:solidFill>
                  <a:schemeClr val="tx1"/>
                </a:solidFill>
                <a:latin typeface="Times New Roman" panose="02020603050405020304" pitchFamily="18" charset="0"/>
                <a:cs typeface="Times New Roman" panose="02020603050405020304" pitchFamily="18" charset="0"/>
              </a:rPr>
              <a:t>PatternMatch.vi</a:t>
            </a:r>
            <a:r>
              <a:rPr lang="en-US" sz="3300" dirty="0">
                <a:solidFill>
                  <a:schemeClr val="tx1"/>
                </a:solidFill>
                <a:latin typeface="Times New Roman" panose="02020603050405020304" pitchFamily="18" charset="0"/>
                <a:cs typeface="Times New Roman" panose="02020603050405020304" pitchFamily="18" charset="0"/>
              </a:rPr>
              <a:t> was used to pattern match each of the four Fiducial Marks in each picture. This wa</a:t>
            </a:r>
            <a:r>
              <a:rPr lang="en-US" sz="3300" dirty="0">
                <a:solidFill>
                  <a:schemeClr val="tx1"/>
                </a:solidFill>
              </a:rPr>
              <a:t>s repeated for each template, and for a second sensor.</a:t>
            </a:r>
            <a:endParaRPr lang="en-US" sz="33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22"/>
          </p:nvPr>
        </p:nvSpPr>
        <p:spPr>
          <a:xfrm>
            <a:off x="14367919" y="5621411"/>
            <a:ext cx="29039589" cy="666368"/>
          </a:xfrm>
          <a:solidFill>
            <a:schemeClr val="accent1">
              <a:lumMod val="60000"/>
              <a:lumOff val="40000"/>
            </a:schemeClr>
          </a:solidFill>
        </p:spPr>
        <p:txBody>
          <a:bodyPr/>
          <a:lstStyle/>
          <a:p>
            <a:r>
              <a:rPr lang="en-US" u="none" dirty="0"/>
              <a:t>Methods</a:t>
            </a:r>
          </a:p>
        </p:txBody>
      </p:sp>
      <p:sp>
        <p:nvSpPr>
          <p:cNvPr id="9" name="Text Placeholder 8"/>
          <p:cNvSpPr>
            <a:spLocks noGrp="1"/>
          </p:cNvSpPr>
          <p:nvPr>
            <p:ph type="body" sz="quarter" idx="25"/>
          </p:nvPr>
        </p:nvSpPr>
        <p:spPr>
          <a:xfrm>
            <a:off x="36323137" y="15737127"/>
            <a:ext cx="7040880" cy="758952"/>
          </a:xfrm>
          <a:solidFill>
            <a:schemeClr val="accent1">
              <a:lumMod val="60000"/>
              <a:lumOff val="40000"/>
            </a:schemeClr>
          </a:solidFill>
        </p:spPr>
        <p:txBody>
          <a:bodyPr/>
          <a:lstStyle/>
          <a:p>
            <a:r>
              <a:rPr lang="en-US" u="none" dirty="0"/>
              <a:t>Conclusions</a:t>
            </a:r>
          </a:p>
        </p:txBody>
      </p:sp>
      <p:sp>
        <p:nvSpPr>
          <p:cNvPr id="10" name="Text Placeholder 9"/>
          <p:cNvSpPr>
            <a:spLocks noGrp="1"/>
          </p:cNvSpPr>
          <p:nvPr>
            <p:ph type="body" sz="quarter" idx="26"/>
          </p:nvPr>
        </p:nvSpPr>
        <p:spPr>
          <a:xfrm>
            <a:off x="36396430" y="17421267"/>
            <a:ext cx="7040880" cy="8619160"/>
          </a:xfrm>
        </p:spPr>
        <p:txBody>
          <a:bodyPr/>
          <a:lstStyle/>
          <a:p>
            <a:r>
              <a:rPr lang="en-US" sz="3300" dirty="0">
                <a:solidFill>
                  <a:schemeClr val="tx1"/>
                </a:solidFill>
              </a:rPr>
              <a:t>The efficiency and accuracy of the pattern matching largely depends on the settings and the template. For each Fiducial Mark, there is a set up that optimizes pattern matching.</a:t>
            </a:r>
          </a:p>
          <a:p>
            <a:endParaRPr lang="en-US" sz="3300" dirty="0">
              <a:solidFill>
                <a:schemeClr val="tx1"/>
              </a:solidFill>
            </a:endParaRPr>
          </a:p>
          <a:p>
            <a:r>
              <a:rPr lang="en-US" sz="3300" dirty="0">
                <a:solidFill>
                  <a:schemeClr val="tx1"/>
                </a:solidFill>
              </a:rPr>
              <a:t>These findings are ultimately a small part of the whole. A majority of this project consists of developing the software and procedures for these tests. Since pattern matching is used throughout the assembly process, these procedures can be re-used. This will become a part of the stave assemble process, which will be used in the ATLAS experiment in the HL-LHC.</a:t>
            </a:r>
          </a:p>
        </p:txBody>
      </p:sp>
      <p:sp>
        <p:nvSpPr>
          <p:cNvPr id="13" name="Text Placeholder 12"/>
          <p:cNvSpPr>
            <a:spLocks noGrp="1"/>
          </p:cNvSpPr>
          <p:nvPr>
            <p:ph type="body" sz="quarter" idx="29"/>
          </p:nvPr>
        </p:nvSpPr>
        <p:spPr>
          <a:xfrm>
            <a:off x="36321985" y="27790180"/>
            <a:ext cx="7040880" cy="754045"/>
          </a:xfrm>
          <a:solidFill>
            <a:schemeClr val="accent1">
              <a:lumMod val="60000"/>
              <a:lumOff val="40000"/>
            </a:schemeClr>
          </a:solidFill>
        </p:spPr>
        <p:txBody>
          <a:bodyPr/>
          <a:lstStyle/>
          <a:p>
            <a:r>
              <a:rPr lang="en-US" u="none" dirty="0"/>
              <a:t>Acknowledgements</a:t>
            </a:r>
          </a:p>
        </p:txBody>
      </p:sp>
      <p:sp>
        <p:nvSpPr>
          <p:cNvPr id="14" name="Text Placeholder 13"/>
          <p:cNvSpPr>
            <a:spLocks noGrp="1"/>
          </p:cNvSpPr>
          <p:nvPr>
            <p:ph type="body" sz="quarter" idx="30"/>
          </p:nvPr>
        </p:nvSpPr>
        <p:spPr>
          <a:xfrm>
            <a:off x="36344777" y="31731994"/>
            <a:ext cx="7067762" cy="830975"/>
          </a:xfrm>
        </p:spPr>
        <p:txBody>
          <a:bodyPr/>
          <a:lstStyle/>
          <a:p>
            <a:r>
              <a:rPr lang="en-US" sz="2400" dirty="0"/>
              <a:t>Email: </a:t>
            </a:r>
            <a:r>
              <a:rPr lang="en-US" sz="2400" dirty="0" err="1"/>
              <a:t>iriawang@brandeis.edu</a:t>
            </a:r>
            <a:endParaRPr lang="en-US" sz="2400" dirty="0"/>
          </a:p>
        </p:txBody>
      </p:sp>
      <p:sp>
        <p:nvSpPr>
          <p:cNvPr id="15" name="Text Placeholder 14"/>
          <p:cNvSpPr>
            <a:spLocks noGrp="1"/>
          </p:cNvSpPr>
          <p:nvPr>
            <p:ph type="body" sz="quarter" idx="96"/>
          </p:nvPr>
        </p:nvSpPr>
        <p:spPr>
          <a:xfrm>
            <a:off x="411013" y="15601414"/>
            <a:ext cx="7303658" cy="7266582"/>
          </a:xfrm>
        </p:spPr>
        <p:txBody>
          <a:bodyPr/>
          <a:lstStyle/>
          <a:p>
            <a:r>
              <a:rPr lang="en-US" sz="3300" dirty="0">
                <a:solidFill>
                  <a:schemeClr val="tx1"/>
                </a:solidFill>
              </a:rPr>
              <a:t>The innermost part of the</a:t>
            </a:r>
            <a:br>
              <a:rPr lang="en-US" sz="3300" dirty="0">
                <a:solidFill>
                  <a:schemeClr val="tx1"/>
                </a:solidFill>
              </a:rPr>
            </a:br>
            <a:r>
              <a:rPr lang="en-US" sz="3300" dirty="0">
                <a:solidFill>
                  <a:schemeClr val="tx1"/>
                </a:solidFill>
              </a:rPr>
              <a:t>ATLAS detector is the inner </a:t>
            </a:r>
            <a:br>
              <a:rPr lang="en-US" sz="3300" dirty="0">
                <a:solidFill>
                  <a:schemeClr val="tx1"/>
                </a:solidFill>
              </a:rPr>
            </a:br>
            <a:r>
              <a:rPr lang="en-US" sz="3300" dirty="0">
                <a:solidFill>
                  <a:schemeClr val="tx1"/>
                </a:solidFill>
              </a:rPr>
              <a:t>tracker (</a:t>
            </a:r>
            <a:r>
              <a:rPr lang="en-US" sz="3300" dirty="0" err="1">
                <a:solidFill>
                  <a:schemeClr val="tx1"/>
                </a:solidFill>
              </a:rPr>
              <a:t>ITk</a:t>
            </a:r>
            <a:r>
              <a:rPr lang="en-US" sz="3300" dirty="0">
                <a:solidFill>
                  <a:schemeClr val="tx1"/>
                </a:solidFill>
              </a:rPr>
              <a:t>). It is made up of </a:t>
            </a:r>
            <a:br>
              <a:rPr lang="en-US" sz="3300" dirty="0">
                <a:solidFill>
                  <a:schemeClr val="tx1"/>
                </a:solidFill>
              </a:rPr>
            </a:br>
            <a:r>
              <a:rPr lang="en-US" sz="3300" dirty="0">
                <a:solidFill>
                  <a:schemeClr val="tx1"/>
                </a:solidFill>
              </a:rPr>
              <a:t>concentric cylinders, with a </a:t>
            </a:r>
            <a:br>
              <a:rPr lang="en-US" sz="3300" dirty="0">
                <a:solidFill>
                  <a:schemeClr val="tx1"/>
                </a:solidFill>
              </a:rPr>
            </a:br>
            <a:r>
              <a:rPr lang="en-US" sz="3300" dirty="0">
                <a:solidFill>
                  <a:schemeClr val="tx1"/>
                </a:solidFill>
              </a:rPr>
              <a:t>barrel and two end-caps.</a:t>
            </a:r>
          </a:p>
          <a:p>
            <a:endParaRPr lang="en-US" sz="3300" dirty="0">
              <a:solidFill>
                <a:schemeClr val="tx1"/>
              </a:solidFill>
            </a:endParaRPr>
          </a:p>
          <a:p>
            <a:r>
              <a:rPr lang="en-US" sz="3300" dirty="0">
                <a:solidFill>
                  <a:schemeClr val="tx1"/>
                </a:solidFill>
              </a:rPr>
              <a:t>A stave is a basic unit of </a:t>
            </a:r>
            <a:br>
              <a:rPr lang="en-US" sz="3300" dirty="0">
                <a:solidFill>
                  <a:schemeClr val="tx1"/>
                </a:solidFill>
              </a:rPr>
            </a:br>
            <a:r>
              <a:rPr lang="en-US" sz="3300" dirty="0">
                <a:solidFill>
                  <a:schemeClr val="tx1"/>
                </a:solidFill>
              </a:rPr>
              <a:t>the barrel. Each one consists of </a:t>
            </a:r>
            <a:br>
              <a:rPr lang="en-US" sz="3300" dirty="0">
                <a:solidFill>
                  <a:schemeClr val="tx1"/>
                </a:solidFill>
              </a:rPr>
            </a:br>
            <a:r>
              <a:rPr lang="en-US" sz="3300" dirty="0">
                <a:solidFill>
                  <a:schemeClr val="tx1"/>
                </a:solidFill>
              </a:rPr>
              <a:t>a long, flat,  rectangular stave </a:t>
            </a:r>
            <a:br>
              <a:rPr lang="en-US" sz="3300" dirty="0">
                <a:solidFill>
                  <a:schemeClr val="tx1"/>
                </a:solidFill>
              </a:rPr>
            </a:br>
            <a:r>
              <a:rPr lang="en-US" sz="3300" dirty="0">
                <a:solidFill>
                  <a:schemeClr val="tx1"/>
                </a:solidFill>
              </a:rPr>
              <a:t>core with 14 modules glued to each </a:t>
            </a:r>
            <a:br>
              <a:rPr lang="en-US" sz="3300" dirty="0">
                <a:solidFill>
                  <a:schemeClr val="tx1"/>
                </a:solidFill>
              </a:rPr>
            </a:br>
            <a:r>
              <a:rPr lang="en-US" sz="3300" dirty="0">
                <a:solidFill>
                  <a:schemeClr val="tx1"/>
                </a:solidFill>
              </a:rPr>
              <a:t>side. Each module is an independent unit made of a silicon sensor and their read-out electronics.</a:t>
            </a:r>
          </a:p>
        </p:txBody>
      </p:sp>
      <p:sp>
        <p:nvSpPr>
          <p:cNvPr id="16" name="Text Placeholder 15"/>
          <p:cNvSpPr>
            <a:spLocks noGrp="1"/>
          </p:cNvSpPr>
          <p:nvPr>
            <p:ph type="body" sz="quarter" idx="150"/>
          </p:nvPr>
        </p:nvSpPr>
        <p:spPr>
          <a:xfrm>
            <a:off x="10484735" y="3878228"/>
            <a:ext cx="22923977" cy="1284646"/>
          </a:xfrm>
        </p:spPr>
        <p:txBody>
          <a:bodyPr>
            <a:normAutofit fontScale="92500"/>
          </a:bodyPr>
          <a:lstStyle/>
          <a:p>
            <a:r>
              <a:rPr lang="en-US" dirty="0"/>
              <a:t>Department of Physics, Brandeis University; Brookhaven National Laboratory</a:t>
            </a:r>
          </a:p>
        </p:txBody>
      </p:sp>
      <p:sp>
        <p:nvSpPr>
          <p:cNvPr id="17" name="Text Placeholder 16"/>
          <p:cNvSpPr>
            <a:spLocks noGrp="1"/>
          </p:cNvSpPr>
          <p:nvPr>
            <p:ph type="body" sz="quarter" idx="151"/>
          </p:nvPr>
        </p:nvSpPr>
        <p:spPr>
          <a:xfrm>
            <a:off x="10159275" y="2863391"/>
            <a:ext cx="23599697" cy="1014835"/>
          </a:xfrm>
        </p:spPr>
        <p:txBody>
          <a:bodyPr>
            <a:normAutofit/>
          </a:bodyPr>
          <a:lstStyle/>
          <a:p>
            <a:r>
              <a:rPr lang="en-US" sz="4800" dirty="0"/>
              <a:t>Iria Wang, Gabriella </a:t>
            </a:r>
            <a:r>
              <a:rPr lang="en-US" sz="4800" dirty="0" err="1"/>
              <a:t>Sciolla</a:t>
            </a:r>
            <a:endParaRPr lang="en-US" sz="4800" dirty="0"/>
          </a:p>
        </p:txBody>
      </p:sp>
      <p:sp>
        <p:nvSpPr>
          <p:cNvPr id="18" name="Text Placeholder 17"/>
          <p:cNvSpPr>
            <a:spLocks noGrp="1"/>
          </p:cNvSpPr>
          <p:nvPr>
            <p:ph type="body" sz="quarter" idx="153"/>
          </p:nvPr>
        </p:nvSpPr>
        <p:spPr>
          <a:xfrm>
            <a:off x="10132229" y="530595"/>
            <a:ext cx="23599696" cy="2353968"/>
          </a:xfrm>
        </p:spPr>
        <p:txBody>
          <a:bodyPr>
            <a:normAutofit fontScale="70000" lnSpcReduction="20000"/>
          </a:bodyPr>
          <a:lstStyle/>
          <a:p>
            <a:r>
              <a:rPr lang="en-US" dirty="0"/>
              <a:t>Optimizing Pattern Matching on Silicon Sensors for the Assembly of the ATLAS Experiment </a:t>
            </a:r>
            <a:r>
              <a:rPr lang="en-US" dirty="0" err="1"/>
              <a:t>ITk</a:t>
            </a:r>
            <a:r>
              <a:rPr lang="en-US" dirty="0"/>
              <a:t> Detector</a:t>
            </a:r>
          </a:p>
        </p:txBody>
      </p:sp>
      <p:sp>
        <p:nvSpPr>
          <p:cNvPr id="27" name="Rectangle 26">
            <a:extLst>
              <a:ext uri="{FF2B5EF4-FFF2-40B4-BE49-F238E27FC236}">
                <a16:creationId xmlns:a16="http://schemas.microsoft.com/office/drawing/2014/main" id="{CD76FAD5-AE0A-5746-8239-4C9AE6D8BA3B}"/>
              </a:ext>
            </a:extLst>
          </p:cNvPr>
          <p:cNvSpPr/>
          <p:nvPr/>
        </p:nvSpPr>
        <p:spPr>
          <a:xfrm>
            <a:off x="14310359" y="15744539"/>
            <a:ext cx="21013696" cy="16863485"/>
          </a:xfrm>
          <a:prstGeom prst="rect">
            <a:avLst/>
          </a:prstGeom>
          <a:solidFill>
            <a:srgbClr val="F8F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28" name="Text Placeholder 5">
            <a:extLst>
              <a:ext uri="{FF2B5EF4-FFF2-40B4-BE49-F238E27FC236}">
                <a16:creationId xmlns:a16="http://schemas.microsoft.com/office/drawing/2014/main" id="{313CA62E-C5F6-8448-B9D3-085D51F7C8C7}"/>
              </a:ext>
            </a:extLst>
          </p:cNvPr>
          <p:cNvSpPr txBox="1">
            <a:spLocks/>
          </p:cNvSpPr>
          <p:nvPr/>
        </p:nvSpPr>
        <p:spPr>
          <a:xfrm>
            <a:off x="14310359" y="15734620"/>
            <a:ext cx="21055023" cy="763966"/>
          </a:xfrm>
          <a:prstGeom prst="rect">
            <a:avLst/>
          </a:prstGeom>
          <a:solidFill>
            <a:schemeClr val="accent1">
              <a:lumMod val="60000"/>
              <a:lumOff val="40000"/>
            </a:schemeClr>
          </a:solid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Results</a:t>
            </a:r>
          </a:p>
        </p:txBody>
      </p:sp>
      <p:sp>
        <p:nvSpPr>
          <p:cNvPr id="7" name="Text Placeholder 6"/>
          <p:cNvSpPr>
            <a:spLocks noGrp="1"/>
          </p:cNvSpPr>
          <p:nvPr>
            <p:ph type="body" sz="quarter" idx="23"/>
          </p:nvPr>
        </p:nvSpPr>
        <p:spPr>
          <a:xfrm>
            <a:off x="27218404" y="19326601"/>
            <a:ext cx="8030682" cy="10922968"/>
          </a:xfrm>
        </p:spPr>
        <p:txBody>
          <a:bodyPr/>
          <a:lstStyle/>
          <a:p>
            <a:r>
              <a:rPr lang="en-US" sz="3300" dirty="0">
                <a:solidFill>
                  <a:schemeClr val="tx1"/>
                </a:solidFill>
              </a:rPr>
              <a:t>MMS Test: A low MMS increased the likelihood to pattern match incorrectly. A high MMS increased the likelihood of not finding a match. 800 MMS is ideal.</a:t>
            </a:r>
          </a:p>
          <a:p>
            <a:endParaRPr lang="en-US" sz="3300" dirty="0">
              <a:solidFill>
                <a:schemeClr val="tx1"/>
              </a:solidFill>
            </a:endParaRPr>
          </a:p>
          <a:p>
            <a:r>
              <a:rPr lang="en-US" sz="3300" dirty="0">
                <a:solidFill>
                  <a:schemeClr val="tx1"/>
                </a:solidFill>
              </a:rPr>
              <a:t>RAR Test: Using this function with any angle range takes 4x longer than turning this function off. Instead, the template should be cut to match the angle of the image.</a:t>
            </a:r>
          </a:p>
          <a:p>
            <a:endParaRPr lang="en-US" sz="3300" dirty="0">
              <a:solidFill>
                <a:schemeClr val="tx1"/>
              </a:solidFill>
            </a:endParaRPr>
          </a:p>
          <a:p>
            <a:r>
              <a:rPr lang="en-US" sz="3300" dirty="0">
                <a:solidFill>
                  <a:schemeClr val="tx1"/>
                </a:solidFill>
              </a:rPr>
              <a:t>Template Width: Template should just encompass the width of the Fiducial Mark.</a:t>
            </a:r>
          </a:p>
          <a:p>
            <a:endParaRPr lang="en-US" sz="3300" dirty="0">
              <a:solidFill>
                <a:schemeClr val="tx1"/>
              </a:solidFill>
            </a:endParaRPr>
          </a:p>
          <a:p>
            <a:r>
              <a:rPr lang="en-US" sz="3300" dirty="0">
                <a:solidFill>
                  <a:schemeClr val="tx1"/>
                </a:solidFill>
              </a:rPr>
              <a:t>Template Length: For each Fiducial Mark, there is a range for the ideal length based on the efficiency (see table). </a:t>
            </a:r>
          </a:p>
          <a:p>
            <a:endParaRPr lang="en-US" sz="3300" dirty="0">
              <a:solidFill>
                <a:schemeClr val="tx1"/>
              </a:solidFill>
            </a:endParaRPr>
          </a:p>
          <a:p>
            <a:r>
              <a:rPr lang="en-US" sz="3300" dirty="0">
                <a:solidFill>
                  <a:schemeClr val="tx1"/>
                </a:solidFill>
              </a:rPr>
              <a:t>These test were carried out on a second sensor, yielding the same or similar results.</a:t>
            </a:r>
          </a:p>
        </p:txBody>
      </p:sp>
      <p:pic>
        <p:nvPicPr>
          <p:cNvPr id="33" name="Picture 32">
            <a:extLst>
              <a:ext uri="{FF2B5EF4-FFF2-40B4-BE49-F238E27FC236}">
                <a16:creationId xmlns:a16="http://schemas.microsoft.com/office/drawing/2014/main" id="{0D27BCF5-FE9A-7441-9E07-D90D750D9670}"/>
              </a:ext>
            </a:extLst>
          </p:cNvPr>
          <p:cNvPicPr>
            <a:picLocks noChangeAspect="1"/>
          </p:cNvPicPr>
          <p:nvPr/>
        </p:nvPicPr>
        <p:blipFill>
          <a:blip r:embed="rId3"/>
          <a:stretch>
            <a:fillRect/>
          </a:stretch>
        </p:blipFill>
        <p:spPr>
          <a:xfrm>
            <a:off x="3378115" y="482171"/>
            <a:ext cx="4156427" cy="4156427"/>
          </a:xfrm>
          <a:prstGeom prst="rect">
            <a:avLst/>
          </a:prstGeom>
        </p:spPr>
      </p:pic>
      <p:pic>
        <p:nvPicPr>
          <p:cNvPr id="34" name="Picture 33">
            <a:extLst>
              <a:ext uri="{FF2B5EF4-FFF2-40B4-BE49-F238E27FC236}">
                <a16:creationId xmlns:a16="http://schemas.microsoft.com/office/drawing/2014/main" id="{70676BD2-A3A0-2444-8E4C-3A5A5EA10065}"/>
              </a:ext>
            </a:extLst>
          </p:cNvPr>
          <p:cNvPicPr>
            <a:picLocks noChangeAspect="1"/>
          </p:cNvPicPr>
          <p:nvPr/>
        </p:nvPicPr>
        <p:blipFill>
          <a:blip r:embed="rId4"/>
          <a:stretch>
            <a:fillRect/>
          </a:stretch>
        </p:blipFill>
        <p:spPr>
          <a:xfrm>
            <a:off x="34116950" y="-54124"/>
            <a:ext cx="8641926" cy="3312739"/>
          </a:xfrm>
          <a:prstGeom prst="rect">
            <a:avLst/>
          </a:prstGeom>
        </p:spPr>
      </p:pic>
      <p:pic>
        <p:nvPicPr>
          <p:cNvPr id="35" name="Picture 34">
            <a:extLst>
              <a:ext uri="{FF2B5EF4-FFF2-40B4-BE49-F238E27FC236}">
                <a16:creationId xmlns:a16="http://schemas.microsoft.com/office/drawing/2014/main" id="{B76E392C-8EF8-6E42-8705-035651491EEC}"/>
              </a:ext>
            </a:extLst>
          </p:cNvPr>
          <p:cNvPicPr>
            <a:picLocks noChangeAspect="1"/>
          </p:cNvPicPr>
          <p:nvPr/>
        </p:nvPicPr>
        <p:blipFill>
          <a:blip r:embed="rId5"/>
          <a:stretch>
            <a:fillRect/>
          </a:stretch>
        </p:blipFill>
        <p:spPr>
          <a:xfrm>
            <a:off x="35324055" y="2265783"/>
            <a:ext cx="6168110" cy="3244497"/>
          </a:xfrm>
          <a:prstGeom prst="rect">
            <a:avLst/>
          </a:prstGeom>
        </p:spPr>
      </p:pic>
      <p:pic>
        <p:nvPicPr>
          <p:cNvPr id="4100" name="Picture 4" descr="Image result for lhc bird eye view">
            <a:hlinkClick r:id="rId6"/>
            <a:extLst>
              <a:ext uri="{FF2B5EF4-FFF2-40B4-BE49-F238E27FC236}">
                <a16:creationId xmlns:a16="http://schemas.microsoft.com/office/drawing/2014/main" id="{69E41732-3DD4-CC4D-9382-D7E288CCCA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3647" y="10301200"/>
            <a:ext cx="5173522" cy="34510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atlas detector with collision">
            <a:hlinkClick r:id="rId8"/>
            <a:extLst>
              <a:ext uri="{FF2B5EF4-FFF2-40B4-BE49-F238E27FC236}">
                <a16:creationId xmlns:a16="http://schemas.microsoft.com/office/drawing/2014/main" id="{D15926F1-7E91-9A4A-9756-A7C029E984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1" t="-351" r="-331" b="351"/>
          <a:stretch/>
        </p:blipFill>
        <p:spPr bwMode="auto">
          <a:xfrm>
            <a:off x="7634767" y="20936531"/>
            <a:ext cx="5884581" cy="335116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atlas detector">
            <a:hlinkClick r:id="rId10"/>
            <a:extLst>
              <a:ext uri="{FF2B5EF4-FFF2-40B4-BE49-F238E27FC236}">
                <a16:creationId xmlns:a16="http://schemas.microsoft.com/office/drawing/2014/main" id="{F2E8BDB5-CE5B-684D-9663-8B47989CDC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1745" y="15555528"/>
            <a:ext cx="7303658" cy="472950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0562052-21C7-6A46-AB28-5C51DBC61D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5416" y="24534268"/>
            <a:ext cx="6016081" cy="7881885"/>
          </a:xfrm>
          <a:prstGeom prst="rect">
            <a:avLst/>
          </a:prstGeom>
        </p:spPr>
      </p:pic>
      <p:pic>
        <p:nvPicPr>
          <p:cNvPr id="40" name="Picture 39" descr="A screenshot of a social media post&#10;&#10;Description automatically generated">
            <a:extLst>
              <a:ext uri="{FF2B5EF4-FFF2-40B4-BE49-F238E27FC236}">
                <a16:creationId xmlns:a16="http://schemas.microsoft.com/office/drawing/2014/main" id="{AF561474-DCEF-B14D-B203-F405EE3EEC40}"/>
              </a:ext>
            </a:extLst>
          </p:cNvPr>
          <p:cNvPicPr>
            <a:picLocks noChangeAspect="1"/>
          </p:cNvPicPr>
          <p:nvPr/>
        </p:nvPicPr>
        <p:blipFill rotWithShape="1">
          <a:blip r:embed="rId13">
            <a:extLst>
              <a:ext uri="{28A0092B-C50C-407E-A947-70E740481C1C}">
                <a14:useLocalDpi xmlns:a14="http://schemas.microsoft.com/office/drawing/2010/main" val="0"/>
              </a:ext>
            </a:extLst>
          </a:blip>
          <a:srcRect t="13059" r="21666" b="15603"/>
          <a:stretch/>
        </p:blipFill>
        <p:spPr>
          <a:xfrm>
            <a:off x="37070084" y="7066308"/>
            <a:ext cx="6197870" cy="4403188"/>
          </a:xfrm>
          <a:prstGeom prst="rect">
            <a:avLst/>
          </a:prstGeom>
        </p:spPr>
      </p:pic>
      <p:pic>
        <p:nvPicPr>
          <p:cNvPr id="42" name="Picture 41" descr="A screenshot of a computer&#10;&#10;Description automatically generated">
            <a:extLst>
              <a:ext uri="{FF2B5EF4-FFF2-40B4-BE49-F238E27FC236}">
                <a16:creationId xmlns:a16="http://schemas.microsoft.com/office/drawing/2014/main" id="{EFF210A4-8519-464F-93C3-06C2C518CC11}"/>
              </a:ext>
            </a:extLst>
          </p:cNvPr>
          <p:cNvPicPr>
            <a:picLocks noChangeAspect="1"/>
          </p:cNvPicPr>
          <p:nvPr/>
        </p:nvPicPr>
        <p:blipFill rotWithShape="1">
          <a:blip r:embed="rId14">
            <a:extLst>
              <a:ext uri="{28A0092B-C50C-407E-A947-70E740481C1C}">
                <a14:useLocalDpi xmlns:a14="http://schemas.microsoft.com/office/drawing/2010/main" val="0"/>
              </a:ext>
            </a:extLst>
          </a:blip>
          <a:srcRect l="2879" t="9830" r="5213" b="12554"/>
          <a:stretch/>
        </p:blipFill>
        <p:spPr>
          <a:xfrm>
            <a:off x="30037237" y="6359390"/>
            <a:ext cx="6841629" cy="5097979"/>
          </a:xfrm>
          <a:prstGeom prst="rect">
            <a:avLst/>
          </a:prstGeom>
        </p:spPr>
      </p:pic>
      <p:pic>
        <p:nvPicPr>
          <p:cNvPr id="44" name="Picture 43" descr="A close up of a computer&#10;&#10;Description automatically generated">
            <a:extLst>
              <a:ext uri="{FF2B5EF4-FFF2-40B4-BE49-F238E27FC236}">
                <a16:creationId xmlns:a16="http://schemas.microsoft.com/office/drawing/2014/main" id="{C3D426D6-28AC-F44C-BEDD-DDC8DFDFD6D1}"/>
              </a:ext>
            </a:extLst>
          </p:cNvPr>
          <p:cNvPicPr>
            <a:picLocks noChangeAspect="1"/>
          </p:cNvPicPr>
          <p:nvPr/>
        </p:nvPicPr>
        <p:blipFill rotWithShape="1">
          <a:blip r:embed="rId15">
            <a:extLst>
              <a:ext uri="{28A0092B-C50C-407E-A947-70E740481C1C}">
                <a14:useLocalDpi xmlns:a14="http://schemas.microsoft.com/office/drawing/2010/main" val="0"/>
              </a:ext>
            </a:extLst>
          </a:blip>
          <a:srcRect t="5874" b="6654"/>
          <a:stretch/>
        </p:blipFill>
        <p:spPr>
          <a:xfrm>
            <a:off x="37544853" y="8076903"/>
            <a:ext cx="5057114" cy="3165594"/>
          </a:xfrm>
          <a:prstGeom prst="rect">
            <a:avLst/>
          </a:prstGeom>
        </p:spPr>
      </p:pic>
      <p:pic>
        <p:nvPicPr>
          <p:cNvPr id="46" name="Picture 45" descr="A desk with a computer&#10;&#10;Description automatically generated">
            <a:extLst>
              <a:ext uri="{FF2B5EF4-FFF2-40B4-BE49-F238E27FC236}">
                <a16:creationId xmlns:a16="http://schemas.microsoft.com/office/drawing/2014/main" id="{36D1777A-2C51-8C4C-9906-DF5800CBA64E}"/>
              </a:ext>
            </a:extLst>
          </p:cNvPr>
          <p:cNvPicPr>
            <a:picLocks noChangeAspect="1"/>
          </p:cNvPicPr>
          <p:nvPr/>
        </p:nvPicPr>
        <p:blipFill rotWithShape="1">
          <a:blip r:embed="rId16">
            <a:extLst>
              <a:ext uri="{28A0092B-C50C-407E-A947-70E740481C1C}">
                <a14:useLocalDpi xmlns:a14="http://schemas.microsoft.com/office/drawing/2010/main" val="0"/>
              </a:ext>
            </a:extLst>
          </a:blip>
          <a:srcRect t="9646" r="12457"/>
          <a:stretch/>
        </p:blipFill>
        <p:spPr>
          <a:xfrm>
            <a:off x="23518031" y="6619145"/>
            <a:ext cx="6236177" cy="4827337"/>
          </a:xfrm>
          <a:prstGeom prst="rect">
            <a:avLst/>
          </a:prstGeom>
        </p:spPr>
      </p:pic>
      <p:pic>
        <p:nvPicPr>
          <p:cNvPr id="52" name="Content Placeholder 7" descr="A screenshot of a cell phone&#10;&#10;Description automatically generated">
            <a:extLst>
              <a:ext uri="{FF2B5EF4-FFF2-40B4-BE49-F238E27FC236}">
                <a16:creationId xmlns:a16="http://schemas.microsoft.com/office/drawing/2014/main" id="{4F5ED41A-BC79-F94D-9394-1240DD68C84E}"/>
              </a:ext>
            </a:extLst>
          </p:cNvPr>
          <p:cNvPicPr>
            <a:picLocks noChangeAspect="1"/>
          </p:cNvPicPr>
          <p:nvPr/>
        </p:nvPicPr>
        <p:blipFill>
          <a:blip r:embed="rId17"/>
          <a:stretch>
            <a:fillRect/>
          </a:stretch>
        </p:blipFill>
        <p:spPr>
          <a:xfrm>
            <a:off x="14582993" y="17226068"/>
            <a:ext cx="6323528" cy="4558822"/>
          </a:xfrm>
          <a:prstGeom prst="rect">
            <a:avLst/>
          </a:prstGeom>
          <a:ln w="12700">
            <a:noFill/>
          </a:ln>
        </p:spPr>
      </p:pic>
      <p:pic>
        <p:nvPicPr>
          <p:cNvPr id="53" name="Content Placeholder 9" descr="A screenshot of a cell phone&#10;&#10;Description automatically generated">
            <a:extLst>
              <a:ext uri="{FF2B5EF4-FFF2-40B4-BE49-F238E27FC236}">
                <a16:creationId xmlns:a16="http://schemas.microsoft.com/office/drawing/2014/main" id="{411768FF-90BA-4644-AACB-BC27718EDAF6}"/>
              </a:ext>
            </a:extLst>
          </p:cNvPr>
          <p:cNvPicPr>
            <a:picLocks noChangeAspect="1"/>
          </p:cNvPicPr>
          <p:nvPr/>
        </p:nvPicPr>
        <p:blipFill>
          <a:blip r:embed="rId18"/>
          <a:stretch>
            <a:fillRect/>
          </a:stretch>
        </p:blipFill>
        <p:spPr>
          <a:xfrm>
            <a:off x="20953542" y="17221107"/>
            <a:ext cx="6323528" cy="4484541"/>
          </a:xfrm>
          <a:prstGeom prst="rect">
            <a:avLst/>
          </a:prstGeom>
        </p:spPr>
      </p:pic>
      <p:pic>
        <p:nvPicPr>
          <p:cNvPr id="55" name="Content Placeholder 5" descr="A screenshot of a cell phone&#10;&#10;Description automatically generated">
            <a:extLst>
              <a:ext uri="{FF2B5EF4-FFF2-40B4-BE49-F238E27FC236}">
                <a16:creationId xmlns:a16="http://schemas.microsoft.com/office/drawing/2014/main" id="{22CABEA7-A206-A442-A453-8923BAE6BD8C}"/>
              </a:ext>
            </a:extLst>
          </p:cNvPr>
          <p:cNvPicPr>
            <a:picLocks noChangeAspect="1"/>
          </p:cNvPicPr>
          <p:nvPr/>
        </p:nvPicPr>
        <p:blipFill>
          <a:blip r:embed="rId19"/>
          <a:stretch>
            <a:fillRect/>
          </a:stretch>
        </p:blipFill>
        <p:spPr>
          <a:xfrm>
            <a:off x="14619396" y="21789851"/>
            <a:ext cx="6346354" cy="4484540"/>
          </a:xfrm>
          <a:prstGeom prst="rect">
            <a:avLst/>
          </a:prstGeom>
          <a:ln w="12700">
            <a:noFill/>
          </a:ln>
        </p:spPr>
      </p:pic>
      <p:pic>
        <p:nvPicPr>
          <p:cNvPr id="56" name="Content Placeholder 9" descr="A screenshot of a cell phone&#10;&#10;Description automatically generated">
            <a:extLst>
              <a:ext uri="{FF2B5EF4-FFF2-40B4-BE49-F238E27FC236}">
                <a16:creationId xmlns:a16="http://schemas.microsoft.com/office/drawing/2014/main" id="{61181F7D-704C-044E-BD89-304D90080A65}"/>
              </a:ext>
            </a:extLst>
          </p:cNvPr>
          <p:cNvPicPr>
            <a:picLocks noChangeAspect="1"/>
          </p:cNvPicPr>
          <p:nvPr/>
        </p:nvPicPr>
        <p:blipFill>
          <a:blip r:embed="rId20"/>
          <a:stretch>
            <a:fillRect/>
          </a:stretch>
        </p:blipFill>
        <p:spPr>
          <a:xfrm>
            <a:off x="20965750" y="21779929"/>
            <a:ext cx="6346354" cy="4551755"/>
          </a:xfrm>
          <a:prstGeom prst="rect">
            <a:avLst/>
          </a:prstGeom>
        </p:spPr>
      </p:pic>
      <p:graphicFrame>
        <p:nvGraphicFramePr>
          <p:cNvPr id="8" name="Table 7">
            <a:extLst>
              <a:ext uri="{FF2B5EF4-FFF2-40B4-BE49-F238E27FC236}">
                <a16:creationId xmlns:a16="http://schemas.microsoft.com/office/drawing/2014/main" id="{3D4D5482-FEFD-B74A-B54C-6CBBB5F1B76C}"/>
              </a:ext>
            </a:extLst>
          </p:cNvPr>
          <p:cNvGraphicFramePr>
            <a:graphicFrameLocks noGrp="1"/>
          </p:cNvGraphicFramePr>
          <p:nvPr>
            <p:extLst>
              <p:ext uri="{D42A27DB-BD31-4B8C-83A1-F6EECF244321}">
                <p14:modId xmlns:p14="http://schemas.microsoft.com/office/powerpoint/2010/main" val="1300127542"/>
              </p:ext>
            </p:extLst>
          </p:nvPr>
        </p:nvGraphicFramePr>
        <p:xfrm>
          <a:off x="14367919" y="27033940"/>
          <a:ext cx="12591134" cy="5234641"/>
        </p:xfrm>
        <a:graphic>
          <a:graphicData uri="http://schemas.openxmlformats.org/drawingml/2006/table">
            <a:tbl>
              <a:tblPr firstRow="1" bandRow="1">
                <a:tableStyleId>{5C22544A-7EE6-4342-B048-85BDC9FD1C3A}</a:tableStyleId>
              </a:tblPr>
              <a:tblGrid>
                <a:gridCol w="1079298">
                  <a:extLst>
                    <a:ext uri="{9D8B030D-6E8A-4147-A177-3AD203B41FA5}">
                      <a16:colId xmlns:a16="http://schemas.microsoft.com/office/drawing/2014/main" val="2929692420"/>
                    </a:ext>
                  </a:extLst>
                </a:gridCol>
                <a:gridCol w="2877959">
                  <a:extLst>
                    <a:ext uri="{9D8B030D-6E8A-4147-A177-3AD203B41FA5}">
                      <a16:colId xmlns:a16="http://schemas.microsoft.com/office/drawing/2014/main" val="4117301040"/>
                    </a:ext>
                  </a:extLst>
                </a:gridCol>
                <a:gridCol w="2877959">
                  <a:extLst>
                    <a:ext uri="{9D8B030D-6E8A-4147-A177-3AD203B41FA5}">
                      <a16:colId xmlns:a16="http://schemas.microsoft.com/office/drawing/2014/main" val="1878147840"/>
                    </a:ext>
                  </a:extLst>
                </a:gridCol>
                <a:gridCol w="2877959">
                  <a:extLst>
                    <a:ext uri="{9D8B030D-6E8A-4147-A177-3AD203B41FA5}">
                      <a16:colId xmlns:a16="http://schemas.microsoft.com/office/drawing/2014/main" val="471228651"/>
                    </a:ext>
                  </a:extLst>
                </a:gridCol>
                <a:gridCol w="2877959">
                  <a:extLst>
                    <a:ext uri="{9D8B030D-6E8A-4147-A177-3AD203B41FA5}">
                      <a16:colId xmlns:a16="http://schemas.microsoft.com/office/drawing/2014/main" val="350700604"/>
                    </a:ext>
                  </a:extLst>
                </a:gridCol>
              </a:tblGrid>
              <a:tr h="598307">
                <a:tc>
                  <a:txBody>
                    <a:bodyPr/>
                    <a:lstStyle/>
                    <a:p>
                      <a:endParaRPr lang="en-US" sz="3300" dirty="0"/>
                    </a:p>
                  </a:txBody>
                  <a:tcPr/>
                </a:tc>
                <a:tc>
                  <a:txBody>
                    <a:bodyPr/>
                    <a:lstStyle/>
                    <a:p>
                      <a:r>
                        <a:rPr lang="en-US" sz="3300" dirty="0"/>
                        <a:t>Mark F</a:t>
                      </a:r>
                    </a:p>
                  </a:txBody>
                  <a:tcPr/>
                </a:tc>
                <a:tc>
                  <a:txBody>
                    <a:bodyPr/>
                    <a:lstStyle/>
                    <a:p>
                      <a:r>
                        <a:rPr lang="en-US" sz="3300" dirty="0"/>
                        <a:t>Mark E</a:t>
                      </a:r>
                    </a:p>
                  </a:txBody>
                  <a:tcPr/>
                </a:tc>
                <a:tc>
                  <a:txBody>
                    <a:bodyPr/>
                    <a:lstStyle/>
                    <a:p>
                      <a:r>
                        <a:rPr lang="en-US" sz="3300" dirty="0"/>
                        <a:t>Mark I</a:t>
                      </a:r>
                    </a:p>
                  </a:txBody>
                  <a:tcPr/>
                </a:tc>
                <a:tc>
                  <a:txBody>
                    <a:bodyPr/>
                    <a:lstStyle/>
                    <a:p>
                      <a:r>
                        <a:rPr lang="en-US" sz="3300" dirty="0"/>
                        <a:t>Mark G</a:t>
                      </a:r>
                    </a:p>
                  </a:txBody>
                  <a:tcPr/>
                </a:tc>
                <a:extLst>
                  <a:ext uri="{0D108BD9-81ED-4DB2-BD59-A6C34878D82A}">
                    <a16:rowId xmlns:a16="http://schemas.microsoft.com/office/drawing/2014/main" val="948417298"/>
                  </a:ext>
                </a:extLst>
              </a:tr>
              <a:tr h="2318167">
                <a:tc>
                  <a:txBody>
                    <a:bodyPr/>
                    <a:lstStyle/>
                    <a:p>
                      <a:r>
                        <a:rPr lang="en-US" sz="3300" dirty="0"/>
                        <a:t>Min. Ideal length</a:t>
                      </a:r>
                    </a:p>
                  </a:txBody>
                  <a:tcPr vert="vert270"/>
                </a:tc>
                <a:tc>
                  <a:txBody>
                    <a:bodyPr/>
                    <a:lstStyle/>
                    <a:p>
                      <a:r>
                        <a:rPr lang="en-US" sz="3300" dirty="0"/>
                        <a:t>68x34 pixels</a:t>
                      </a:r>
                    </a:p>
                  </a:txBody>
                  <a:tcPr/>
                </a:tc>
                <a:tc>
                  <a:txBody>
                    <a:bodyPr/>
                    <a:lstStyle/>
                    <a:p>
                      <a:r>
                        <a:rPr lang="en-US" sz="3300" dirty="0"/>
                        <a:t>62x32 pixels</a:t>
                      </a:r>
                    </a:p>
                  </a:txBody>
                  <a:tcPr/>
                </a:tc>
                <a:tc>
                  <a:txBody>
                    <a:bodyPr/>
                    <a:lstStyle/>
                    <a:p>
                      <a:r>
                        <a:rPr lang="en-US" sz="3300" dirty="0"/>
                        <a:t>88x24 pixels</a:t>
                      </a:r>
                    </a:p>
                  </a:txBody>
                  <a:tcPr/>
                </a:tc>
                <a:tc>
                  <a:txBody>
                    <a:bodyPr/>
                    <a:lstStyle/>
                    <a:p>
                      <a:r>
                        <a:rPr lang="en-US" sz="3300" dirty="0"/>
                        <a:t>74x26 pixels</a:t>
                      </a:r>
                    </a:p>
                  </a:txBody>
                  <a:tcPr/>
                </a:tc>
                <a:extLst>
                  <a:ext uri="{0D108BD9-81ED-4DB2-BD59-A6C34878D82A}">
                    <a16:rowId xmlns:a16="http://schemas.microsoft.com/office/drawing/2014/main" val="506017702"/>
                  </a:ext>
                </a:extLst>
              </a:tr>
              <a:tr h="2318167">
                <a:tc>
                  <a:txBody>
                    <a:bodyPr/>
                    <a:lstStyle/>
                    <a:p>
                      <a:r>
                        <a:rPr lang="en-US" sz="3300" dirty="0"/>
                        <a:t>Max. Ideal length</a:t>
                      </a:r>
                    </a:p>
                  </a:txBody>
                  <a:tcPr vert="vert270"/>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300" dirty="0"/>
                        <a:t>68x50 pixels</a:t>
                      </a:r>
                    </a:p>
                    <a:p>
                      <a:endParaRPr lang="en-US" sz="3300" dirty="0"/>
                    </a:p>
                  </a:txBody>
                  <a:tcPr/>
                </a:tc>
                <a:tc>
                  <a:txBody>
                    <a:bodyPr/>
                    <a:lstStyle/>
                    <a:p>
                      <a:r>
                        <a:rPr lang="en-US" sz="3300" dirty="0"/>
                        <a:t>62x44 pixels</a:t>
                      </a:r>
                    </a:p>
                  </a:txBody>
                  <a:tcPr/>
                </a:tc>
                <a:tc>
                  <a:txBody>
                    <a:bodyPr/>
                    <a:lstStyle/>
                    <a:p>
                      <a:r>
                        <a:rPr lang="en-US" sz="3300" dirty="0"/>
                        <a:t>88x36 pixels</a:t>
                      </a:r>
                    </a:p>
                  </a:txBody>
                  <a:tcPr/>
                </a:tc>
                <a:tc>
                  <a:txBody>
                    <a:bodyPr/>
                    <a:lstStyle/>
                    <a:p>
                      <a:r>
                        <a:rPr lang="en-US" sz="3300" dirty="0"/>
                        <a:t>74x42 pixels</a:t>
                      </a:r>
                    </a:p>
                  </a:txBody>
                  <a:tcPr/>
                </a:tc>
                <a:extLst>
                  <a:ext uri="{0D108BD9-81ED-4DB2-BD59-A6C34878D82A}">
                    <a16:rowId xmlns:a16="http://schemas.microsoft.com/office/drawing/2014/main" val="3190031010"/>
                  </a:ext>
                </a:extLst>
              </a:tr>
            </a:tbl>
          </a:graphicData>
        </a:graphic>
      </p:graphicFrame>
      <p:pic>
        <p:nvPicPr>
          <p:cNvPr id="47" name="Picture 46" descr="A blurry image of a white wall&#10;&#10;Description automatically generated">
            <a:extLst>
              <a:ext uri="{FF2B5EF4-FFF2-40B4-BE49-F238E27FC236}">
                <a16:creationId xmlns:a16="http://schemas.microsoft.com/office/drawing/2014/main" id="{C005CC37-605B-BB44-AC5F-F162C1820B84}"/>
              </a:ext>
            </a:extLst>
          </p:cNvPr>
          <p:cNvPicPr>
            <a:picLocks noChangeAspect="1"/>
          </p:cNvPicPr>
          <p:nvPr/>
        </p:nvPicPr>
        <p:blipFill>
          <a:blip r:embed="rId21"/>
          <a:stretch>
            <a:fillRect/>
          </a:stretch>
        </p:blipFill>
        <p:spPr>
          <a:xfrm>
            <a:off x="15947949" y="28373016"/>
            <a:ext cx="2286000" cy="1143000"/>
          </a:xfrm>
          <a:prstGeom prst="rect">
            <a:avLst/>
          </a:prstGeom>
        </p:spPr>
      </p:pic>
      <p:pic>
        <p:nvPicPr>
          <p:cNvPr id="48" name="Picture 47" descr="A close up of a logo&#10;&#10;Description automatically generated">
            <a:extLst>
              <a:ext uri="{FF2B5EF4-FFF2-40B4-BE49-F238E27FC236}">
                <a16:creationId xmlns:a16="http://schemas.microsoft.com/office/drawing/2014/main" id="{7A35D8DA-36EF-0340-BF77-8BFF2BDB0F4C}"/>
              </a:ext>
            </a:extLst>
          </p:cNvPr>
          <p:cNvPicPr>
            <a:picLocks noChangeAspect="1"/>
          </p:cNvPicPr>
          <p:nvPr/>
        </p:nvPicPr>
        <p:blipFill>
          <a:blip r:embed="rId22"/>
          <a:stretch>
            <a:fillRect/>
          </a:stretch>
        </p:blipFill>
        <p:spPr>
          <a:xfrm>
            <a:off x="15947949" y="30544161"/>
            <a:ext cx="2286000" cy="1714500"/>
          </a:xfrm>
          <a:prstGeom prst="rect">
            <a:avLst/>
          </a:prstGeom>
        </p:spPr>
      </p:pic>
      <p:pic>
        <p:nvPicPr>
          <p:cNvPr id="49" name="Picture 48">
            <a:extLst>
              <a:ext uri="{FF2B5EF4-FFF2-40B4-BE49-F238E27FC236}">
                <a16:creationId xmlns:a16="http://schemas.microsoft.com/office/drawing/2014/main" id="{99FE6860-E3C4-864F-B5DA-CAE7B7C79E07}"/>
              </a:ext>
            </a:extLst>
          </p:cNvPr>
          <p:cNvPicPr>
            <a:picLocks noChangeAspect="1"/>
          </p:cNvPicPr>
          <p:nvPr/>
        </p:nvPicPr>
        <p:blipFill>
          <a:blip r:embed="rId23"/>
          <a:stretch>
            <a:fillRect/>
          </a:stretch>
        </p:blipFill>
        <p:spPr>
          <a:xfrm>
            <a:off x="19048015" y="28392373"/>
            <a:ext cx="2084832" cy="1070589"/>
          </a:xfrm>
          <a:prstGeom prst="rect">
            <a:avLst/>
          </a:prstGeom>
        </p:spPr>
      </p:pic>
      <p:pic>
        <p:nvPicPr>
          <p:cNvPr id="50" name="Picture 49" descr="A close up of a persons face&#10;&#10;Description automatically generated">
            <a:extLst>
              <a:ext uri="{FF2B5EF4-FFF2-40B4-BE49-F238E27FC236}">
                <a16:creationId xmlns:a16="http://schemas.microsoft.com/office/drawing/2014/main" id="{C3C17EE8-88F3-824E-AADE-A15BDC44359E}"/>
              </a:ext>
            </a:extLst>
          </p:cNvPr>
          <p:cNvPicPr>
            <a:picLocks noChangeAspect="1"/>
          </p:cNvPicPr>
          <p:nvPr/>
        </p:nvPicPr>
        <p:blipFill>
          <a:blip r:embed="rId24"/>
          <a:stretch>
            <a:fillRect/>
          </a:stretch>
        </p:blipFill>
        <p:spPr>
          <a:xfrm>
            <a:off x="18930535" y="30690000"/>
            <a:ext cx="2084832" cy="1465017"/>
          </a:xfrm>
          <a:prstGeom prst="rect">
            <a:avLst/>
          </a:prstGeom>
        </p:spPr>
      </p:pic>
      <p:pic>
        <p:nvPicPr>
          <p:cNvPr id="51" name="Picture 50" descr="A picture containing white, photo&#10;&#10;Description automatically generated">
            <a:extLst>
              <a:ext uri="{FF2B5EF4-FFF2-40B4-BE49-F238E27FC236}">
                <a16:creationId xmlns:a16="http://schemas.microsoft.com/office/drawing/2014/main" id="{44FDFB65-1142-6443-9DB2-51A1F94F239C}"/>
              </a:ext>
            </a:extLst>
          </p:cNvPr>
          <p:cNvPicPr>
            <a:picLocks noChangeAspect="1"/>
          </p:cNvPicPr>
          <p:nvPr/>
        </p:nvPicPr>
        <p:blipFill>
          <a:blip r:embed="rId25"/>
          <a:stretch>
            <a:fillRect/>
          </a:stretch>
        </p:blipFill>
        <p:spPr>
          <a:xfrm>
            <a:off x="21302750" y="28553594"/>
            <a:ext cx="2743200" cy="748146"/>
          </a:xfrm>
          <a:prstGeom prst="rect">
            <a:avLst/>
          </a:prstGeom>
        </p:spPr>
      </p:pic>
      <p:pic>
        <p:nvPicPr>
          <p:cNvPr id="54" name="Picture 53" descr="A picture containing spoon, tableware&#10;&#10;Description automatically generated">
            <a:extLst>
              <a:ext uri="{FF2B5EF4-FFF2-40B4-BE49-F238E27FC236}">
                <a16:creationId xmlns:a16="http://schemas.microsoft.com/office/drawing/2014/main" id="{3DEBEF74-6DF0-794D-9497-154C7486A7A2}"/>
              </a:ext>
            </a:extLst>
          </p:cNvPr>
          <p:cNvPicPr>
            <a:picLocks noChangeAspect="1"/>
          </p:cNvPicPr>
          <p:nvPr/>
        </p:nvPicPr>
        <p:blipFill>
          <a:blip r:embed="rId26"/>
          <a:stretch>
            <a:fillRect/>
          </a:stretch>
        </p:blipFill>
        <p:spPr>
          <a:xfrm>
            <a:off x="21355058" y="30840301"/>
            <a:ext cx="2743200" cy="1122217"/>
          </a:xfrm>
          <a:prstGeom prst="rect">
            <a:avLst/>
          </a:prstGeom>
        </p:spPr>
      </p:pic>
      <p:pic>
        <p:nvPicPr>
          <p:cNvPr id="57" name="Picture 56" descr="A blurry photo&#10;&#10;Description automatically generated">
            <a:extLst>
              <a:ext uri="{FF2B5EF4-FFF2-40B4-BE49-F238E27FC236}">
                <a16:creationId xmlns:a16="http://schemas.microsoft.com/office/drawing/2014/main" id="{61858386-D378-2D42-B282-F6C555DDF2B7}"/>
              </a:ext>
            </a:extLst>
          </p:cNvPr>
          <p:cNvPicPr>
            <a:picLocks noChangeAspect="1"/>
          </p:cNvPicPr>
          <p:nvPr/>
        </p:nvPicPr>
        <p:blipFill>
          <a:blip r:embed="rId27"/>
          <a:stretch>
            <a:fillRect/>
          </a:stretch>
        </p:blipFill>
        <p:spPr>
          <a:xfrm>
            <a:off x="24458192" y="28507581"/>
            <a:ext cx="2487168" cy="873869"/>
          </a:xfrm>
          <a:prstGeom prst="rect">
            <a:avLst/>
          </a:prstGeom>
        </p:spPr>
      </p:pic>
      <p:pic>
        <p:nvPicPr>
          <p:cNvPr id="60" name="Picture 59">
            <a:extLst>
              <a:ext uri="{FF2B5EF4-FFF2-40B4-BE49-F238E27FC236}">
                <a16:creationId xmlns:a16="http://schemas.microsoft.com/office/drawing/2014/main" id="{6F5A8E92-01EA-964D-9E40-C273AEFC9264}"/>
              </a:ext>
            </a:extLst>
          </p:cNvPr>
          <p:cNvPicPr>
            <a:picLocks noChangeAspect="1"/>
          </p:cNvPicPr>
          <p:nvPr/>
        </p:nvPicPr>
        <p:blipFill>
          <a:blip r:embed="rId28"/>
          <a:stretch>
            <a:fillRect/>
          </a:stretch>
        </p:blipFill>
        <p:spPr>
          <a:xfrm>
            <a:off x="24460557" y="30695591"/>
            <a:ext cx="2487168" cy="1411635"/>
          </a:xfrm>
          <a:prstGeom prst="rect">
            <a:avLst/>
          </a:prstGeom>
        </p:spPr>
      </p:pic>
      <p:sp>
        <p:nvSpPr>
          <p:cNvPr id="19" name="TextBox 18">
            <a:extLst>
              <a:ext uri="{FF2B5EF4-FFF2-40B4-BE49-F238E27FC236}">
                <a16:creationId xmlns:a16="http://schemas.microsoft.com/office/drawing/2014/main" id="{6B2C2573-E62C-3341-B996-E26CAFD3ABD4}"/>
              </a:ext>
            </a:extLst>
          </p:cNvPr>
          <p:cNvSpPr txBox="1"/>
          <p:nvPr/>
        </p:nvSpPr>
        <p:spPr>
          <a:xfrm>
            <a:off x="20631430" y="26297761"/>
            <a:ext cx="2945831" cy="600164"/>
          </a:xfrm>
          <a:prstGeom prst="rect">
            <a:avLst/>
          </a:prstGeom>
          <a:noFill/>
        </p:spPr>
        <p:txBody>
          <a:bodyPr wrap="square" rtlCol="0">
            <a:spAutoFit/>
          </a:bodyPr>
          <a:lstStyle/>
          <a:p>
            <a:r>
              <a:rPr lang="en-US" sz="3300" dirty="0">
                <a:latin typeface="+mj-lt"/>
                <a:cs typeface="Times New Roman" panose="02020603050405020304" pitchFamily="18" charset="0"/>
              </a:rPr>
              <a:t>Ideal Templates</a:t>
            </a:r>
          </a:p>
        </p:txBody>
      </p:sp>
      <p:sp>
        <p:nvSpPr>
          <p:cNvPr id="59" name="Text Placeholder 12">
            <a:extLst>
              <a:ext uri="{FF2B5EF4-FFF2-40B4-BE49-F238E27FC236}">
                <a16:creationId xmlns:a16="http://schemas.microsoft.com/office/drawing/2014/main" id="{ECAE19B7-04DB-C642-B3E7-921FFA288CD1}"/>
              </a:ext>
            </a:extLst>
          </p:cNvPr>
          <p:cNvSpPr txBox="1">
            <a:spLocks/>
          </p:cNvSpPr>
          <p:nvPr/>
        </p:nvSpPr>
        <p:spPr>
          <a:xfrm>
            <a:off x="36323137" y="31118267"/>
            <a:ext cx="7040880" cy="754045"/>
          </a:xfrm>
          <a:prstGeom prst="rect">
            <a:avLst/>
          </a:prstGeom>
          <a:solidFill>
            <a:schemeClr val="accent1">
              <a:lumMod val="60000"/>
              <a:lumOff val="40000"/>
            </a:schemeClr>
          </a:solidFill>
        </p:spPr>
        <p:txBody>
          <a:bodyPr wrap="square" lIns="91436" tIns="91436" rIns="91436" bIns="91436" anchor="ctr" anchorCtr="0">
            <a:no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t>Contact Information</a:t>
            </a:r>
          </a:p>
        </p:txBody>
      </p:sp>
      <p:sp>
        <p:nvSpPr>
          <p:cNvPr id="61" name="Text Placeholder 13">
            <a:extLst>
              <a:ext uri="{FF2B5EF4-FFF2-40B4-BE49-F238E27FC236}">
                <a16:creationId xmlns:a16="http://schemas.microsoft.com/office/drawing/2014/main" id="{02528923-7079-8145-A733-E82A0C620517}"/>
              </a:ext>
            </a:extLst>
          </p:cNvPr>
          <p:cNvSpPr txBox="1">
            <a:spLocks/>
          </p:cNvSpPr>
          <p:nvPr/>
        </p:nvSpPr>
        <p:spPr>
          <a:xfrm>
            <a:off x="36369548" y="28540618"/>
            <a:ext cx="7067762" cy="193897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t>This work was supported by Provost’s Undergraduate Research Fund. Thank you to Professor Gabriella </a:t>
            </a:r>
            <a:r>
              <a:rPr lang="en-US" sz="2400" dirty="0" err="1"/>
              <a:t>Sciolla</a:t>
            </a:r>
            <a:r>
              <a:rPr lang="en-US" sz="2400" dirty="0"/>
              <a:t> and the other students in the </a:t>
            </a:r>
            <a:r>
              <a:rPr lang="en-US" sz="2400" dirty="0" err="1"/>
              <a:t>Sciolla</a:t>
            </a:r>
            <a:r>
              <a:rPr lang="en-US" sz="2400" dirty="0"/>
              <a:t> Group who advised me throughout this project.</a:t>
            </a:r>
          </a:p>
        </p:txBody>
      </p:sp>
      <p:sp>
        <p:nvSpPr>
          <p:cNvPr id="31" name="TextBox 30">
            <a:extLst>
              <a:ext uri="{FF2B5EF4-FFF2-40B4-BE49-F238E27FC236}">
                <a16:creationId xmlns:a16="http://schemas.microsoft.com/office/drawing/2014/main" id="{F3F4282A-F46E-124D-A14D-CBF942BC4EE6}"/>
              </a:ext>
            </a:extLst>
          </p:cNvPr>
          <p:cNvSpPr txBox="1"/>
          <p:nvPr/>
        </p:nvSpPr>
        <p:spPr>
          <a:xfrm>
            <a:off x="18396002" y="16623424"/>
            <a:ext cx="5353645" cy="600164"/>
          </a:xfrm>
          <a:prstGeom prst="rect">
            <a:avLst/>
          </a:prstGeom>
          <a:noFill/>
        </p:spPr>
        <p:txBody>
          <a:bodyPr wrap="none" rtlCol="0">
            <a:spAutoFit/>
          </a:bodyPr>
          <a:lstStyle/>
          <a:p>
            <a:r>
              <a:rPr lang="en-US" sz="3300" dirty="0">
                <a:latin typeface="+mj-lt"/>
                <a:cs typeface="Times New Roman" panose="02020603050405020304" pitchFamily="18" charset="0"/>
              </a:rPr>
              <a:t>Analysis of Mark F and Mark E</a:t>
            </a:r>
          </a:p>
        </p:txBody>
      </p:sp>
      <p:sp>
        <p:nvSpPr>
          <p:cNvPr id="32" name="TextBox 31">
            <a:extLst>
              <a:ext uri="{FF2B5EF4-FFF2-40B4-BE49-F238E27FC236}">
                <a16:creationId xmlns:a16="http://schemas.microsoft.com/office/drawing/2014/main" id="{84DEB148-D915-FF44-86F7-B68D56417A5B}"/>
              </a:ext>
            </a:extLst>
          </p:cNvPr>
          <p:cNvSpPr txBox="1"/>
          <p:nvPr/>
        </p:nvSpPr>
        <p:spPr>
          <a:xfrm>
            <a:off x="11268043" y="10356171"/>
            <a:ext cx="1981693" cy="3108543"/>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1: An overhead view of the LHC and the four experiments around it.</a:t>
            </a:r>
          </a:p>
        </p:txBody>
      </p:sp>
      <p:sp>
        <p:nvSpPr>
          <p:cNvPr id="63" name="TextBox 62">
            <a:extLst>
              <a:ext uri="{FF2B5EF4-FFF2-40B4-BE49-F238E27FC236}">
                <a16:creationId xmlns:a16="http://schemas.microsoft.com/office/drawing/2014/main" id="{B9C774E6-8206-F440-B458-BEA359057261}"/>
              </a:ext>
            </a:extLst>
          </p:cNvPr>
          <p:cNvSpPr txBox="1"/>
          <p:nvPr/>
        </p:nvSpPr>
        <p:spPr>
          <a:xfrm>
            <a:off x="7117273" y="20066170"/>
            <a:ext cx="6527098" cy="523220"/>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2: A schematic of the ATLAS detector.</a:t>
            </a:r>
          </a:p>
        </p:txBody>
      </p:sp>
      <p:sp>
        <p:nvSpPr>
          <p:cNvPr id="64" name="TextBox 63">
            <a:extLst>
              <a:ext uri="{FF2B5EF4-FFF2-40B4-BE49-F238E27FC236}">
                <a16:creationId xmlns:a16="http://schemas.microsoft.com/office/drawing/2014/main" id="{D3AA6520-FBC5-6D42-801D-00E57F02E532}"/>
              </a:ext>
            </a:extLst>
          </p:cNvPr>
          <p:cNvSpPr txBox="1"/>
          <p:nvPr/>
        </p:nvSpPr>
        <p:spPr>
          <a:xfrm>
            <a:off x="7578624" y="24287698"/>
            <a:ext cx="5996869" cy="1384995"/>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3: A candidate event display for the production of a Higgs boson decaying into two b-quarks.</a:t>
            </a:r>
          </a:p>
        </p:txBody>
      </p:sp>
      <p:sp>
        <p:nvSpPr>
          <p:cNvPr id="65" name="Text Placeholder 14">
            <a:extLst>
              <a:ext uri="{FF2B5EF4-FFF2-40B4-BE49-F238E27FC236}">
                <a16:creationId xmlns:a16="http://schemas.microsoft.com/office/drawing/2014/main" id="{DF9D2126-98F9-4B44-ADCC-D14A8C5EDA27}"/>
              </a:ext>
            </a:extLst>
          </p:cNvPr>
          <p:cNvSpPr txBox="1">
            <a:spLocks/>
          </p:cNvSpPr>
          <p:nvPr/>
        </p:nvSpPr>
        <p:spPr>
          <a:xfrm>
            <a:off x="6563137" y="25897442"/>
            <a:ext cx="6823831" cy="675875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300" dirty="0">
                <a:solidFill>
                  <a:schemeClr val="tx1"/>
                </a:solidFill>
              </a:rPr>
              <a:t>Due to the precision of the science, each sensor must be within 25 micrometers of the ideal. To accomplish this, Fiducial Marks are used at each corner of the sensor.</a:t>
            </a:r>
          </a:p>
          <a:p>
            <a:endParaRPr lang="en-US" sz="3300" dirty="0">
              <a:solidFill>
                <a:schemeClr val="tx1"/>
              </a:solidFill>
            </a:endParaRPr>
          </a:p>
          <a:p>
            <a:r>
              <a:rPr lang="en-US" sz="3300" dirty="0">
                <a:solidFill>
                  <a:schemeClr val="tx1"/>
                </a:solidFill>
              </a:rPr>
              <a:t>Pattern matching in the programming language LabVIEW is used to identify the position of these marks, among other measurements, and thus must be tested for precision, accuracy, and efficiency.</a:t>
            </a:r>
          </a:p>
        </p:txBody>
      </p:sp>
      <p:sp>
        <p:nvSpPr>
          <p:cNvPr id="66" name="TextBox 65">
            <a:extLst>
              <a:ext uri="{FF2B5EF4-FFF2-40B4-BE49-F238E27FC236}">
                <a16:creationId xmlns:a16="http://schemas.microsoft.com/office/drawing/2014/main" id="{547B0519-5A1A-7B4E-A74A-298FC54080A0}"/>
              </a:ext>
            </a:extLst>
          </p:cNvPr>
          <p:cNvSpPr txBox="1"/>
          <p:nvPr/>
        </p:nvSpPr>
        <p:spPr>
          <a:xfrm>
            <a:off x="413843" y="22972203"/>
            <a:ext cx="5996869" cy="1815882"/>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4: A diagram of the new silicon sensor, ATLAS17LS, from the Technical Specification of ATLAS17LS Silicon Microstrip Sensor, Version 1.4.</a:t>
            </a:r>
          </a:p>
        </p:txBody>
      </p:sp>
      <p:sp>
        <p:nvSpPr>
          <p:cNvPr id="67" name="TextBox 66">
            <a:extLst>
              <a:ext uri="{FF2B5EF4-FFF2-40B4-BE49-F238E27FC236}">
                <a16:creationId xmlns:a16="http://schemas.microsoft.com/office/drawing/2014/main" id="{92AA545E-B526-D04D-A315-6F278291A648}"/>
              </a:ext>
            </a:extLst>
          </p:cNvPr>
          <p:cNvSpPr txBox="1"/>
          <p:nvPr/>
        </p:nvSpPr>
        <p:spPr>
          <a:xfrm>
            <a:off x="23372570" y="11431966"/>
            <a:ext cx="6527098"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5: The XYZ stage at the assembly station at Brookhaven.</a:t>
            </a:r>
          </a:p>
        </p:txBody>
      </p:sp>
      <p:sp>
        <p:nvSpPr>
          <p:cNvPr id="68" name="TextBox 67">
            <a:extLst>
              <a:ext uri="{FF2B5EF4-FFF2-40B4-BE49-F238E27FC236}">
                <a16:creationId xmlns:a16="http://schemas.microsoft.com/office/drawing/2014/main" id="{E6E74428-D735-A049-B114-376951213C31}"/>
              </a:ext>
            </a:extLst>
          </p:cNvPr>
          <p:cNvSpPr txBox="1"/>
          <p:nvPr/>
        </p:nvSpPr>
        <p:spPr>
          <a:xfrm>
            <a:off x="30012559" y="11454569"/>
            <a:ext cx="6841629"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6: The Front Panel of </a:t>
            </a:r>
            <a:r>
              <a:rPr lang="en-US" sz="2800" dirty="0" err="1">
                <a:solidFill>
                  <a:schemeClr val="tx1">
                    <a:lumMod val="50000"/>
                    <a:lumOff val="50000"/>
                  </a:schemeClr>
                </a:solidFill>
                <a:cs typeface="Times New Roman" panose="02020603050405020304" pitchFamily="18" charset="0"/>
              </a:rPr>
              <a:t>VisuallyInspectPositions.vi</a:t>
            </a:r>
            <a:r>
              <a:rPr lang="en-US" sz="2800" dirty="0">
                <a:solidFill>
                  <a:schemeClr val="tx1">
                    <a:lumMod val="50000"/>
                    <a:lumOff val="50000"/>
                  </a:schemeClr>
                </a:solidFill>
                <a:cs typeface="Times New Roman" panose="02020603050405020304" pitchFamily="18" charset="0"/>
              </a:rPr>
              <a:t>.</a:t>
            </a:r>
          </a:p>
        </p:txBody>
      </p:sp>
      <p:sp>
        <p:nvSpPr>
          <p:cNvPr id="69" name="TextBox 68">
            <a:extLst>
              <a:ext uri="{FF2B5EF4-FFF2-40B4-BE49-F238E27FC236}">
                <a16:creationId xmlns:a16="http://schemas.microsoft.com/office/drawing/2014/main" id="{6685BDDD-48AB-E04E-BAD1-243418C7DA89}"/>
              </a:ext>
            </a:extLst>
          </p:cNvPr>
          <p:cNvSpPr txBox="1"/>
          <p:nvPr/>
        </p:nvSpPr>
        <p:spPr>
          <a:xfrm>
            <a:off x="37070084" y="11489963"/>
            <a:ext cx="6527098"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7: The Front Panel of </a:t>
            </a:r>
            <a:r>
              <a:rPr lang="en-US" sz="2800" dirty="0" err="1">
                <a:solidFill>
                  <a:schemeClr val="tx1">
                    <a:lumMod val="50000"/>
                    <a:lumOff val="50000"/>
                  </a:schemeClr>
                </a:solidFill>
                <a:cs typeface="Times New Roman" panose="02020603050405020304" pitchFamily="18" charset="0"/>
              </a:rPr>
              <a:t>PatternMatch.vi</a:t>
            </a:r>
            <a:endParaRPr lang="en-US" sz="2800" dirty="0">
              <a:solidFill>
                <a:schemeClr val="tx1">
                  <a:lumMod val="50000"/>
                  <a:lumOff val="50000"/>
                </a:schemeClr>
              </a:solidFill>
              <a:cs typeface="Times New Roman" panose="02020603050405020304" pitchFamily="18" charset="0"/>
            </a:endParaRPr>
          </a:p>
        </p:txBody>
      </p:sp>
      <p:sp>
        <p:nvSpPr>
          <p:cNvPr id="70" name="TextBox 69">
            <a:extLst>
              <a:ext uri="{FF2B5EF4-FFF2-40B4-BE49-F238E27FC236}">
                <a16:creationId xmlns:a16="http://schemas.microsoft.com/office/drawing/2014/main" id="{1E865C8D-E838-9944-99C1-D9A3DF89E7DA}"/>
              </a:ext>
            </a:extLst>
          </p:cNvPr>
          <p:cNvSpPr txBox="1"/>
          <p:nvPr/>
        </p:nvSpPr>
        <p:spPr>
          <a:xfrm>
            <a:off x="27255739" y="16738504"/>
            <a:ext cx="7956012" cy="1815882"/>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8: Graphs analyzing Marks F and E. </a:t>
            </a:r>
          </a:p>
          <a:p>
            <a:r>
              <a:rPr lang="en-US" sz="2800" dirty="0">
                <a:solidFill>
                  <a:schemeClr val="tx1">
                    <a:lumMod val="50000"/>
                    <a:lumOff val="50000"/>
                  </a:schemeClr>
                </a:solidFill>
                <a:cs typeface="Times New Roman" panose="02020603050405020304" pitchFamily="18" charset="0"/>
              </a:rPr>
              <a:t>Efficiency is defines as the fraction of patter matches that are within 2 micrometers of the expected, and take less than 60 milliseconds to pattern match</a:t>
            </a:r>
          </a:p>
        </p:txBody>
      </p:sp>
      <p:sp>
        <p:nvSpPr>
          <p:cNvPr id="71" name="TextBox 70">
            <a:extLst>
              <a:ext uri="{FF2B5EF4-FFF2-40B4-BE49-F238E27FC236}">
                <a16:creationId xmlns:a16="http://schemas.microsoft.com/office/drawing/2014/main" id="{75FB43D8-61CB-D94C-B3EE-BA55D54D5D66}"/>
              </a:ext>
            </a:extLst>
          </p:cNvPr>
          <p:cNvSpPr txBox="1"/>
          <p:nvPr/>
        </p:nvSpPr>
        <p:spPr>
          <a:xfrm>
            <a:off x="27163548" y="31081666"/>
            <a:ext cx="7956012" cy="954107"/>
          </a:xfrm>
          <a:prstGeom prst="rect">
            <a:avLst/>
          </a:prstGeom>
          <a:noFill/>
        </p:spPr>
        <p:txBody>
          <a:bodyPr wrap="square" rtlCol="0">
            <a:spAutoFit/>
          </a:bodyPr>
          <a:lstStyle/>
          <a:p>
            <a:r>
              <a:rPr lang="en-US" sz="2800" dirty="0">
                <a:solidFill>
                  <a:schemeClr val="tx1">
                    <a:lumMod val="50000"/>
                    <a:lumOff val="50000"/>
                  </a:schemeClr>
                </a:solidFill>
                <a:cs typeface="Times New Roman" panose="02020603050405020304" pitchFamily="18" charset="0"/>
              </a:rPr>
              <a:t>Figure 9: Templates of maximum and minimum ideal lengths for each Fiducial mark.</a:t>
            </a:r>
          </a:p>
        </p:txBody>
      </p:sp>
    </p:spTree>
    <p:extLst>
      <p:ext uri="{BB962C8B-B14F-4D97-AF65-F5344CB8AC3E}">
        <p14:creationId xmlns:p14="http://schemas.microsoft.com/office/powerpoint/2010/main" val="849959349"/>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1820</TotalTime>
  <Words>1233</Words>
  <Application>Microsoft Macintosh PowerPoint</Application>
  <PresentationFormat>Custom</PresentationFormat>
  <Paragraphs>141</Paragraphs>
  <Slides>2</Slides>
  <Notes>2</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vt:i4>
      </vt:variant>
    </vt:vector>
  </HeadingPairs>
  <TitlesOfParts>
    <vt:vector size="10" baseType="lpstr">
      <vt:lpstr>Arial</vt:lpstr>
      <vt:lpstr>Calibri</vt:lpstr>
      <vt:lpstr>Times New Roman</vt:lpstr>
      <vt:lpstr>Trebuchet MS</vt:lpstr>
      <vt:lpstr>36x48-Template-V2b</vt:lpstr>
      <vt:lpstr>1_Classic 3 Columns</vt:lpstr>
      <vt:lpstr>Classic - Wide Center</vt:lpstr>
      <vt:lpstr>Image</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Iria Wang</cp:lastModifiedBy>
  <cp:revision>123</cp:revision>
  <dcterms:created xsi:type="dcterms:W3CDTF">2012-02-03T19:11:35Z</dcterms:created>
  <dcterms:modified xsi:type="dcterms:W3CDTF">2019-07-22T19:33:56Z</dcterms:modified>
</cp:coreProperties>
</file>